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5" r:id="rId2"/>
    <p:sldId id="290" r:id="rId3"/>
    <p:sldId id="293" r:id="rId4"/>
    <p:sldId id="295" r:id="rId5"/>
    <p:sldId id="294" r:id="rId6"/>
    <p:sldId id="291" r:id="rId7"/>
    <p:sldId id="292" r:id="rId8"/>
    <p:sldId id="296" r:id="rId9"/>
    <p:sldId id="297" r:id="rId10"/>
    <p:sldId id="298" r:id="rId11"/>
    <p:sldId id="299" r:id="rId12"/>
    <p:sldId id="305" r:id="rId13"/>
    <p:sldId id="306" r:id="rId14"/>
    <p:sldId id="301" r:id="rId15"/>
    <p:sldId id="307" r:id="rId16"/>
    <p:sldId id="302" r:id="rId17"/>
    <p:sldId id="304" r:id="rId18"/>
    <p:sldId id="303" r:id="rId19"/>
    <p:sldId id="300" r:id="rId20"/>
    <p:sldId id="257" r:id="rId21"/>
    <p:sldId id="258" r:id="rId22"/>
    <p:sldId id="259" r:id="rId23"/>
    <p:sldId id="2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136" autoAdjust="0"/>
  </p:normalViewPr>
  <p:slideViewPr>
    <p:cSldViewPr snapToGrid="0">
      <p:cViewPr>
        <p:scale>
          <a:sx n="100" d="100"/>
          <a:sy n="100" d="100"/>
        </p:scale>
        <p:origin x="255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71150-13BF-41A2-B9CB-8FC1E5C51C07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8209C-B5FC-4AAA-9A85-8B367C2F2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510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005CF7"/>
                </a:solidFill>
                <a:effectLst/>
                <a:latin typeface="system-ui"/>
              </a:rPr>
              <a:t>튜터러스랩스</a:t>
            </a:r>
            <a:r>
              <a:rPr lang="en-US" altLang="ko-KR" b="0" i="0" dirty="0">
                <a:solidFill>
                  <a:srgbClr val="005CF7"/>
                </a:solidFill>
                <a:effectLst/>
                <a:latin typeface="system-ui"/>
              </a:rPr>
              <a:t>, 42 </a:t>
            </a:r>
            <a:r>
              <a:rPr lang="ko-KR" altLang="en-US" b="0" i="0" dirty="0">
                <a:solidFill>
                  <a:srgbClr val="005CF7"/>
                </a:solidFill>
                <a:effectLst/>
                <a:latin typeface="system-ui"/>
              </a:rPr>
              <a:t>마루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86575-6ED9-46AA-8022-D6BC217691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45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OCR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: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Optical character recognition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8209C-B5FC-4AAA-9A85-8B367C2F22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8C815-08A2-C3F8-6CC3-619DD461B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C5096B-6BAA-C5F5-3D8B-A2A58D0F5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1E360-E5E3-13B9-A966-C9269299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954E11-F829-CF65-421E-682ED2BC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4417C-C4C7-AFF8-DF38-0250D871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38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8981-4AAA-FF10-2D58-45C99493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DBE19-6D56-D957-435D-97C39D78F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4473E-925C-2BAE-2E9A-EF7A463A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3D46A-6252-1B84-E9D5-1C974423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5E35D9-94A5-982A-2EE3-BE95C84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7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C261C8-80BC-D5CA-1194-B888D2C10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55C95-C25D-2043-B0ED-43ED714F7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76BB9-8C1F-6E09-5AA0-46C9F387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E932F-5982-E776-DC48-36C7E5C5C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D4CFC-942F-3EB5-6BC0-CB80A644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42468-62D9-6EDF-03F3-B8D47EE6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4BDCD-3E22-7CE4-52BB-5AA52C22F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FF917-D3BD-5605-927E-63CB31FFA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D5920A-DA4E-02A4-1122-64FBC547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A637F-DC33-367E-DF18-312D8D7A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3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7A2CF-2B88-7C0A-C759-0BF80621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305C69-0638-E37C-354B-A898D0EEE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490A6E-DA92-51C3-4713-73C3F7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8059F-4272-ECA9-599B-88F83D05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E1E19-61F0-7A30-3C6A-156D321D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1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F29B4-E156-DD50-B00B-D5A53690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33FAB-5167-0EF4-7A64-6F24EB9A3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4DA020-DBC7-2716-FF7C-3D526420A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DA3BF5-4479-8456-7E55-C53B7C9F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E773F1-D04E-7D28-D0D2-30960C13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54FB80-E607-FE88-35D6-9BB37FB6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7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5B158-814E-0A05-ADD0-CCFBE70B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67087A-5FDF-ED65-A5B7-1BEC83BA8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995F38-9BFA-C8F6-6CA2-5095F9077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7150D4-6B04-4B07-F961-45412B123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4336DB-3979-2D84-DEE4-EBFB0E0AD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02AFB3-ECCC-D2AC-C618-CC738ACF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CF79CC-6EF0-BC90-6FCF-932C934B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C5FB6F-B242-5EEB-1262-5A6A8A96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0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0FE45-492F-D994-039B-DD55F27D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C2049B-9196-4FB9-3901-FA03C336C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40EFEF-B972-4553-4BDF-BE697538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18110-CEC5-3171-BC8E-10896A91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82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AAA579-87EC-2C9D-F991-424D55B4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DD3CD0-0A49-B6EC-AA83-E0C0E8AA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DA9D71-0EA9-33DB-3F54-0A9B9573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70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2D906-D29C-2948-A774-7226D889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CBFFA-EE33-06C3-862B-F5A5F883E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7130D7-9537-A743-79F7-ABB4D779F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E99998-2B67-4B97-3C57-9E7FFDF2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3749E3-0908-0268-FBF0-E11A3BBB0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96C710-23E8-E447-F8E4-38AEE004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5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8FF1A-D948-D9BA-F353-0B6E6116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1ADC20-B8B7-A156-6F59-00CEA39C5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A79E84-61E6-B7DD-66E3-3E692130F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98335-53DA-81F0-0198-A22C7132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753AAA-B558-8AEE-8251-39C7B475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A45BA-E1AF-1D8A-A06C-D4FF230C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98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17495C8-5CD4-1613-CC6C-3547C1F4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8EDE31-1356-5B54-1208-E04799E67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53B59-3EEC-38F8-7174-793A896E1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BF00E-045C-4E81-B82C-9A2789D950C9}" type="datetimeFigureOut">
              <a:rPr lang="ko-KR" altLang="en-US" smtClean="0"/>
              <a:t>2024-01-21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946DC-78B7-2766-431F-A64C5E30E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DAAF9-7BA0-1973-E7C0-E59818416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4753D-EBB2-40B7-B693-2133E057E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561698" y="1435871"/>
            <a:ext cx="110686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b="1" i="0" dirty="0">
                <a:effectLst/>
                <a:latin typeface="Abadi" panose="020B0604020104020204" pitchFamily="34" charset="0"/>
              </a:rPr>
              <a:t>Table s</a:t>
            </a:r>
            <a:r>
              <a:rPr lang="en-US" altLang="ko-KR" sz="8000" b="1" dirty="0">
                <a:latin typeface="Abadi" panose="020B0604020104020204" pitchFamily="34" charset="0"/>
              </a:rPr>
              <a:t>tructure</a:t>
            </a:r>
            <a:r>
              <a:rPr lang="en-US" altLang="ko-KR" sz="8000" b="1" i="0" dirty="0">
                <a:effectLst/>
                <a:latin typeface="Abadi" panose="020B0604020104020204" pitchFamily="34" charset="0"/>
              </a:rPr>
              <a:t> data c</a:t>
            </a:r>
            <a:r>
              <a:rPr lang="en-US" altLang="ko-KR" sz="8000" b="1" dirty="0">
                <a:latin typeface="Abadi" panose="020B0604020104020204" pitchFamily="34" charset="0"/>
              </a:rPr>
              <a:t>orrection</a:t>
            </a:r>
            <a:endParaRPr lang="en-US" altLang="ko-KR" sz="4000" b="1" i="0" dirty="0">
              <a:effectLst/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94FEF0-761C-2D43-2068-B986EAA33A1C}"/>
              </a:ext>
            </a:extLst>
          </p:cNvPr>
          <p:cNvSpPr txBox="1"/>
          <p:nvPr/>
        </p:nvSpPr>
        <p:spPr>
          <a:xfrm>
            <a:off x="4015991" y="4398595"/>
            <a:ext cx="4160018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Jeongwan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Kyungpook National University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January 22, 2024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025D828-BBD3-A514-CB1A-E366B2076B21}"/>
              </a:ext>
            </a:extLst>
          </p:cNvPr>
          <p:cNvCxnSpPr>
            <a:cxnSpLocks/>
          </p:cNvCxnSpPr>
          <p:nvPr/>
        </p:nvCxnSpPr>
        <p:spPr>
          <a:xfrm>
            <a:off x="0" y="4257918"/>
            <a:ext cx="121920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719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CA00C-83FD-D687-8F4C-BD0E62C6E1C2}"/>
              </a:ext>
            </a:extLst>
          </p:cNvPr>
          <p:cNvSpPr txBox="1"/>
          <p:nvPr/>
        </p:nvSpPr>
        <p:spPr>
          <a:xfrm>
            <a:off x="362824" y="451902"/>
            <a:ext cx="10453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Proposed method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7DCE2A-7C55-5C2E-D16A-6B7B0E26F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022" y="4652367"/>
            <a:ext cx="5914098" cy="169277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Category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of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Gene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sets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Gene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set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name</a:t>
            </a:r>
            <a:r>
              <a:rPr lang="en-US" altLang="ko-KR" sz="1100" dirty="0"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Count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FDR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tube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morphogenesis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5 4.37e-03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regulation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of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cellular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response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to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growth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factor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stimulus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4 4.80e-03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GO_BP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regulation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of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transforming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growth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factor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beta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receptor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signalling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pathway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3 4.80e-03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tube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development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5 4.83e-03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KEGG MAPK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signalling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pathway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3 4.10e-03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schuetz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breast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cancer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ductal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invasive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9 5.43e-09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CGP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charafe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breast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cancer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luminal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vs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mesenchymal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10 5.43e-09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lim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mammary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cell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up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10 5.43e-09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liu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prostate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cancer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7 1.65e-05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6334F84-624B-E70E-F1FA-D72882C24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022" y="2615417"/>
            <a:ext cx="5914098" cy="152349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html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body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Category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Gene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sets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Gene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&gt;FDR&lt;/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tube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morphogenesis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&gt;5&lt;/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&gt;4.37e-03&lt;/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rowspan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="3"&gt;&lt;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&gt;GO_BP&lt;/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regulation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cellular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response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growth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factor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stimulus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&gt;4&lt;/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&gt;4.80e-03&lt;/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regulation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transforming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growth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factor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beta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receptor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signalling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pathway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&gt;3&lt;/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&gt;4.80e-03&lt;/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tube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development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&gt;5&lt;/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&gt;4.83e-03&lt;/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rowspan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="2"&gt;&lt;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&gt;KEGG&lt;/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&gt;MAPK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signalling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pathway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&gt;3&lt;/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&gt;4.10e-03&lt;/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schuetz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breast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cancer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ductal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invasive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&gt;9&lt;/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&gt;5.43e-09&lt;/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rowspan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="3"&gt;&lt;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&gt;CGP&lt;/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charafe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breast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cancer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luminal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vs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mesenchymal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&gt;10&lt;/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&gt;5.43e-09&lt;/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lim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mammary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stem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cell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&gt;10&lt;/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&gt;5.43e-09&lt;/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liu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prostate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cancer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&gt;7&lt;/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&gt;1.65e-05&lt;/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body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&gt;&lt;/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html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AA842-0027-1B4D-8F79-7A02A002BBA8}"/>
              </a:ext>
            </a:extLst>
          </p:cNvPr>
          <p:cNvSpPr txBox="1"/>
          <p:nvPr/>
        </p:nvSpPr>
        <p:spPr>
          <a:xfrm>
            <a:off x="911006" y="2195358"/>
            <a:ext cx="90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Abadi" panose="020B0604020104020204" pitchFamily="34" charset="0"/>
              </a:rPr>
              <a:t>HTML :</a:t>
            </a:r>
            <a:endParaRPr lang="ko-KR" altLang="en-US" dirty="0">
              <a:solidFill>
                <a:schemeClr val="accent2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F380B-3931-F0B5-0B90-C217E0561D7D}"/>
              </a:ext>
            </a:extLst>
          </p:cNvPr>
          <p:cNvSpPr txBox="1"/>
          <p:nvPr/>
        </p:nvSpPr>
        <p:spPr>
          <a:xfrm>
            <a:off x="915318" y="4224720"/>
            <a:ext cx="90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TEXT :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660ED-571D-56EA-0E56-275B213A4F9D}"/>
              </a:ext>
            </a:extLst>
          </p:cNvPr>
          <p:cNvSpPr txBox="1"/>
          <p:nvPr/>
        </p:nvSpPr>
        <p:spPr>
          <a:xfrm>
            <a:off x="911006" y="15198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Instruction: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Modify the HTML code using the HTML code and text below.</a:t>
            </a:r>
            <a:endParaRPr lang="ko-KR" altLang="en-US" dirty="0"/>
          </a:p>
        </p:txBody>
      </p:sp>
      <p:pic>
        <p:nvPicPr>
          <p:cNvPr id="11" name="Picture 6" descr="Top Five AI Resources for Large Language Models">
            <a:extLst>
              <a:ext uri="{FF2B5EF4-FFF2-40B4-BE49-F238E27FC236}">
                <a16:creationId xmlns:a16="http://schemas.microsoft.com/office/drawing/2014/main" id="{1CE1BEEC-6BDE-F980-E765-942700EF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481" l="4688" r="95417">
                        <a14:foregroundMark x1="10625" y1="82407" x2="6979" y2="58889"/>
                        <a14:foregroundMark x1="6979" y1="58889" x2="8750" y2="20370"/>
                        <a14:foregroundMark x1="29896" y1="77037" x2="18438" y2="72778"/>
                        <a14:foregroundMark x1="18438" y1="72778" x2="11042" y2="55000"/>
                        <a14:foregroundMark x1="11042" y1="55000" x2="17500" y2="38519"/>
                        <a14:foregroundMark x1="17500" y1="38519" x2="32708" y2="42593"/>
                        <a14:foregroundMark x1="32708" y1="42593" x2="34583" y2="64815"/>
                        <a14:foregroundMark x1="34583" y1="64815" x2="31458" y2="74815"/>
                        <a14:foregroundMark x1="31458" y1="74815" x2="30208" y2="76852"/>
                        <a14:foregroundMark x1="17083" y1="63889" x2="23542" y2="49444"/>
                        <a14:foregroundMark x1="23542" y1="49444" x2="30625" y2="50556"/>
                        <a14:foregroundMark x1="30625" y1="50556" x2="31354" y2="64630"/>
                        <a14:foregroundMark x1="31354" y1="64630" x2="28229" y2="64444"/>
                        <a14:foregroundMark x1="53229" y1="70926" x2="54688" y2="61667"/>
                        <a14:foregroundMark x1="54688" y1="61667" x2="48958" y2="63704"/>
                        <a14:foregroundMark x1="48958" y1="63704" x2="51250" y2="52778"/>
                        <a14:foregroundMark x1="51250" y1="52778" x2="46563" y2="57407"/>
                        <a14:foregroundMark x1="46563" y1="57407" x2="50104" y2="48889"/>
                        <a14:foregroundMark x1="50104" y1="48889" x2="43854" y2="47222"/>
                        <a14:foregroundMark x1="43854" y1="47222" x2="44896" y2="45741"/>
                        <a14:foregroundMark x1="57396" y1="61111" x2="55208" y2="53148"/>
                        <a14:foregroundMark x1="59062" y1="60556" x2="56042" y2="45926"/>
                        <a14:foregroundMark x1="55208" y1="51111" x2="49896" y2="49630"/>
                        <a14:foregroundMark x1="53750" y1="43704" x2="48229" y2="48333"/>
                        <a14:foregroundMark x1="51875" y1="42778" x2="49375" y2="45556"/>
                        <a14:foregroundMark x1="50625" y1="40926" x2="46771" y2="40185"/>
                        <a14:foregroundMark x1="44583" y1="47963" x2="44583" y2="57778"/>
                        <a14:foregroundMark x1="43125" y1="47222" x2="41146" y2="53704"/>
                        <a14:foregroundMark x1="41354" y1="56111" x2="49896" y2="63889"/>
                        <a14:foregroundMark x1="46042" y1="62778" x2="38958" y2="56481"/>
                        <a14:foregroundMark x1="42188" y1="61111" x2="48542" y2="69444"/>
                        <a14:foregroundMark x1="48542" y1="69444" x2="52083" y2="58148"/>
                        <a14:foregroundMark x1="52083" y1="58148" x2="52083" y2="55185"/>
                        <a14:foregroundMark x1="47500" y1="67963" x2="41771" y2="61481"/>
                        <a14:foregroundMark x1="41771" y1="61481" x2="41875" y2="60926"/>
                        <a14:foregroundMark x1="42188" y1="62037" x2="46771" y2="69074"/>
                        <a14:foregroundMark x1="46771" y1="69074" x2="47604" y2="69074"/>
                        <a14:foregroundMark x1="92188" y1="22963" x2="91146" y2="76481"/>
                        <a14:foregroundMark x1="22917" y1="48889" x2="28125" y2="43889"/>
                        <a14:foregroundMark x1="28125" y1="43889" x2="30521" y2="49630"/>
                        <a14:foregroundMark x1="95104" y1="59259" x2="95417" y2="71481"/>
                        <a14:foregroundMark x1="95417" y1="71481" x2="95313" y2="71481"/>
                        <a14:foregroundMark x1="95000" y1="57407" x2="94688" y2="20556"/>
                        <a14:foregroundMark x1="94688" y1="20556" x2="93125" y2="16852"/>
                        <a14:foregroundMark x1="52812" y1="24630" x2="55521" y2="27778"/>
                        <a14:foregroundMark x1="50729" y1="26481" x2="51979" y2="25556"/>
                        <a14:foregroundMark x1="66042" y1="26111" x2="69271" y2="25370"/>
                        <a14:foregroundMark x1="31771" y1="28889" x2="31354" y2="25556"/>
                        <a14:foregroundMark x1="26875" y1="26852" x2="26979" y2="21852"/>
                        <a14:foregroundMark x1="10625" y1="11481" x2="6250" y2="17222"/>
                        <a14:foregroundMark x1="6250" y1="17222" x2="5242" y2="67386"/>
                        <a14:foregroundMark x1="5930" y1="78850" x2="6042" y2="80370"/>
                        <a14:foregroundMark x1="5417" y1="44074" x2="5729" y2="20926"/>
                        <a14:foregroundMark x1="5521" y1="37407" x2="4843" y2="67397"/>
                        <a14:foregroundMark x1="5992" y1="78848" x2="6771" y2="84259"/>
                        <a14:foregroundMark x1="6771" y1="84259" x2="13125" y2="90185"/>
                        <a14:foregroundMark x1="13125" y1="90185" x2="18542" y2="91111"/>
                        <a14:foregroundMark x1="18542" y1="91111" x2="19063" y2="90741"/>
                        <a14:foregroundMark x1="18542" y1="89815" x2="33646" y2="90370"/>
                        <a14:foregroundMark x1="33646" y1="90370" x2="40313" y2="90000"/>
                        <a14:foregroundMark x1="40313" y1="90000" x2="65000" y2="91481"/>
                        <a14:foregroundMark x1="65000" y1="91481" x2="87396" y2="90370"/>
                        <a14:foregroundMark x1="87396" y1="90370" x2="93646" y2="83148"/>
                        <a14:foregroundMark x1="93646" y1="83148" x2="95104" y2="71296"/>
                        <a14:foregroundMark x1="95104" y1="71296" x2="95000" y2="68889"/>
                        <a14:foregroundMark x1="5104" y1="67593" x2="5000" y2="65185"/>
                        <a14:foregroundMark x1="5000" y1="67407" x2="5104" y2="64815"/>
                        <a14:foregroundMark x1="4688" y1="68519" x2="5000" y2="64259"/>
                        <a14:foregroundMark x1="89167" y1="11296" x2="10938" y2="11667"/>
                        <a14:backgroundMark x1="4504" y1="70115" x2="4583" y2="78889"/>
                        <a14:backgroundMark x1="4479" y1="67407" x2="4486" y2="6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22" y="3368040"/>
            <a:ext cx="1914797" cy="107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A1B389-7323-C6AA-B298-4B87AAAEC09D}"/>
              </a:ext>
            </a:extLst>
          </p:cNvPr>
          <p:cNvSpPr txBox="1"/>
          <p:nvPr/>
        </p:nvSpPr>
        <p:spPr>
          <a:xfrm>
            <a:off x="10078070" y="3435935"/>
            <a:ext cx="1514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badi" panose="020B0604020104020204" pitchFamily="34" charset="0"/>
              </a:rPr>
              <a:t>Corrected</a:t>
            </a:r>
          </a:p>
          <a:p>
            <a:pPr algn="ctr"/>
            <a:r>
              <a:rPr lang="en-US" altLang="ko-KR" dirty="0">
                <a:latin typeface="Abadi" panose="020B0604020104020204" pitchFamily="34" charset="0"/>
              </a:rPr>
              <a:t>table data</a:t>
            </a:r>
            <a:br>
              <a:rPr lang="en-US" altLang="ko-KR" dirty="0">
                <a:latin typeface="Abadi" panose="020B0604020104020204" pitchFamily="34" charset="0"/>
              </a:rPr>
            </a:br>
            <a:r>
              <a:rPr lang="en-US" altLang="ko-KR" dirty="0">
                <a:latin typeface="Abadi" panose="020B0604020104020204" pitchFamily="34" charset="0"/>
              </a:rPr>
              <a:t>(HTML) 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6C265C2-C0FA-446B-C845-EEF27EABD829}"/>
              </a:ext>
            </a:extLst>
          </p:cNvPr>
          <p:cNvSpPr/>
          <p:nvPr/>
        </p:nvSpPr>
        <p:spPr>
          <a:xfrm>
            <a:off x="9885449" y="3762618"/>
            <a:ext cx="278674" cy="26996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310BD21-207B-D4A2-EF23-D7063C182DCE}"/>
              </a:ext>
            </a:extLst>
          </p:cNvPr>
          <p:cNvSpPr/>
          <p:nvPr/>
        </p:nvSpPr>
        <p:spPr>
          <a:xfrm>
            <a:off x="519580" y="1143088"/>
            <a:ext cx="6899124" cy="55865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7C6B7EE-7C6D-3A15-3E3D-A24A9A81D406}"/>
              </a:ext>
            </a:extLst>
          </p:cNvPr>
          <p:cNvSpPr/>
          <p:nvPr/>
        </p:nvSpPr>
        <p:spPr>
          <a:xfrm>
            <a:off x="7593174" y="3762617"/>
            <a:ext cx="278674" cy="26996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0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CA00C-83FD-D687-8F4C-BD0E62C6E1C2}"/>
              </a:ext>
            </a:extLst>
          </p:cNvPr>
          <p:cNvSpPr txBox="1"/>
          <p:nvPr/>
        </p:nvSpPr>
        <p:spPr>
          <a:xfrm>
            <a:off x="362824" y="451902"/>
            <a:ext cx="10453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8CE5E-3D90-6992-480F-3B681D0304E8}"/>
              </a:ext>
            </a:extLst>
          </p:cNvPr>
          <p:cNvSpPr txBox="1"/>
          <p:nvPr/>
        </p:nvSpPr>
        <p:spPr>
          <a:xfrm>
            <a:off x="789546" y="1530551"/>
            <a:ext cx="108451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ko-KR" altLang="en-US" b="1" dirty="0"/>
              <a:t>실험 데이터</a:t>
            </a:r>
            <a:endParaRPr lang="en-US" altLang="ko-KR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err="1"/>
              <a:t>PubTabNet</a:t>
            </a:r>
            <a:r>
              <a:rPr lang="en-US" altLang="ko-KR" dirty="0"/>
              <a:t> : Image, HTML </a:t>
            </a:r>
            <a:r>
              <a:rPr lang="en-US" altLang="ko-KR" dirty="0" err="1"/>
              <a:t>fomat</a:t>
            </a:r>
            <a:r>
              <a:rPr lang="en-US" altLang="ko-KR" dirty="0"/>
              <a:t>, text(with </a:t>
            </a:r>
            <a:r>
              <a:rPr lang="en-US" altLang="ko-KR" dirty="0" err="1"/>
              <a:t>bbox</a:t>
            </a:r>
            <a:r>
              <a:rPr lang="en-US" altLang="ko-KR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 Training</a:t>
            </a:r>
            <a:r>
              <a:rPr lang="ko-KR" altLang="en-US" dirty="0"/>
              <a:t> </a:t>
            </a:r>
            <a:r>
              <a:rPr lang="en-US" altLang="ko-KR" dirty="0"/>
              <a:t>data : 516k, Test : 9k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Instruction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PubTabNet</a:t>
            </a:r>
            <a:r>
              <a:rPr lang="ko-KR" altLang="en-US" dirty="0"/>
              <a:t>의 </a:t>
            </a:r>
            <a:r>
              <a:rPr lang="en-US" altLang="ko-KR" dirty="0"/>
              <a:t>test </a:t>
            </a:r>
            <a:r>
              <a:rPr lang="ko-KR" altLang="en-US" dirty="0"/>
              <a:t>데이터로 </a:t>
            </a:r>
            <a:r>
              <a:rPr lang="en-US" altLang="ko-KR" dirty="0"/>
              <a:t>corruption data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 Corruption data : TSR </a:t>
            </a:r>
            <a:r>
              <a:rPr lang="ko-KR" altLang="en-US" dirty="0"/>
              <a:t>모델</a:t>
            </a:r>
            <a:r>
              <a:rPr lang="en-US" altLang="ko-KR" dirty="0"/>
              <a:t>(4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  <a:r>
              <a:rPr lang="ko-KR" altLang="en-US" dirty="0"/>
              <a:t>을 사용해 </a:t>
            </a:r>
            <a:r>
              <a:rPr lang="en-US" altLang="ko-KR" dirty="0"/>
              <a:t>HTML table data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 TSR </a:t>
            </a:r>
            <a:r>
              <a:rPr lang="ko-KR" altLang="en-US" dirty="0"/>
              <a:t>모델 </a:t>
            </a:r>
            <a:r>
              <a:rPr lang="en-US" altLang="ko-KR" dirty="0"/>
              <a:t>: Table Transformer</a:t>
            </a:r>
            <a:r>
              <a:rPr lang="ko-KR" altLang="en-US" dirty="0"/>
              <a:t>에서 서로 데이터로 학습한 </a:t>
            </a:r>
            <a:r>
              <a:rPr lang="en-US" altLang="ko-KR" dirty="0"/>
              <a:t>4</a:t>
            </a:r>
            <a:r>
              <a:rPr lang="ko-KR" altLang="en-US" dirty="0"/>
              <a:t>가지 모델을 제공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80%</a:t>
            </a:r>
            <a:r>
              <a:rPr lang="ko-KR" altLang="en-US" dirty="0"/>
              <a:t>는 </a:t>
            </a:r>
            <a:r>
              <a:rPr lang="en-US" altLang="ko-KR" dirty="0"/>
              <a:t>LMM Instruction tuning</a:t>
            </a:r>
            <a:r>
              <a:rPr lang="ko-KR" altLang="en-US" dirty="0"/>
              <a:t>에 사용</a:t>
            </a:r>
            <a:r>
              <a:rPr lang="en-US" altLang="ko-KR" dirty="0"/>
              <a:t>, 20% Test</a:t>
            </a:r>
            <a:r>
              <a:rPr lang="ko-KR" altLang="en-US" dirty="0"/>
              <a:t>에 사용함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LLM model + Instruction tuning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TinyPixel</a:t>
            </a:r>
            <a:r>
              <a:rPr lang="en-US" altLang="ko-KR" dirty="0"/>
              <a:t>/Llama-2-7B-bf16-sharded</a:t>
            </a:r>
            <a:r>
              <a:rPr lang="ko-KR" altLang="en-US" dirty="0"/>
              <a:t>를 사용하여 </a:t>
            </a:r>
            <a:r>
              <a:rPr lang="en-US" altLang="ko-KR" dirty="0"/>
              <a:t>Lora fine-tuning</a:t>
            </a:r>
            <a:r>
              <a:rPr lang="ko-KR" altLang="en-US" dirty="0"/>
              <a:t>을 진행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</a:t>
            </a:r>
            <a:r>
              <a:rPr lang="ko-KR" altLang="en-US" b="1" dirty="0"/>
              <a:t>평가지표</a:t>
            </a:r>
            <a:endParaRPr lang="en-US" altLang="ko-KR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Tree-edit-distance-based similarity (</a:t>
            </a:r>
            <a:r>
              <a:rPr lang="en-US" altLang="ko-KR" i="0" dirty="0">
                <a:effectLst/>
                <a:latin typeface="Apple SD Gothic Neo"/>
              </a:rPr>
              <a:t>TEDS)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D03D95-BAD5-3280-7437-3F8CC067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09" y="251129"/>
            <a:ext cx="4972594" cy="15710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43D91C-2281-D96F-AD83-27B6A994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06" y="5777868"/>
            <a:ext cx="4753520" cy="944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EB2035-11C8-A99D-667B-9AC556E560EB}"/>
              </a:ext>
            </a:extLst>
          </p:cNvPr>
          <p:cNvSpPr txBox="1"/>
          <p:nvPr/>
        </p:nvSpPr>
        <p:spPr>
          <a:xfrm>
            <a:off x="6534151" y="6022096"/>
            <a:ext cx="5214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ko-KR" sz="16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EditDist</a:t>
            </a:r>
            <a:r>
              <a:rPr lang="en-US" altLang="ko-KR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denotes </a:t>
            </a:r>
            <a:r>
              <a:rPr lang="en-US" altLang="ko-KR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tree-edit distance</a:t>
            </a:r>
            <a:r>
              <a:rPr lang="en-US" altLang="ko-KR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ko-KR" sz="16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T|</a:t>
            </a:r>
            <a:r>
              <a:rPr lang="en-US" altLang="ko-KR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ko-KR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nodes in T</a:t>
            </a:r>
            <a:r>
              <a:rPr lang="en-US" altLang="ko-KR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97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CA00C-83FD-D687-8F4C-BD0E62C6E1C2}"/>
              </a:ext>
            </a:extLst>
          </p:cNvPr>
          <p:cNvSpPr txBox="1"/>
          <p:nvPr/>
        </p:nvSpPr>
        <p:spPr>
          <a:xfrm>
            <a:off x="362824" y="451902"/>
            <a:ext cx="10453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Experiment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CB7FADB-99CD-B63E-BED6-DF5E45DB4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52973"/>
              </p:ext>
            </p:extLst>
          </p:nvPr>
        </p:nvGraphicFramePr>
        <p:xfrm>
          <a:off x="3047999" y="2170965"/>
          <a:ext cx="6029326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4663">
                  <a:extLst>
                    <a:ext uri="{9D8B030D-6E8A-4147-A177-3AD203B41FA5}">
                      <a16:colId xmlns:a16="http://schemas.microsoft.com/office/drawing/2014/main" val="514231754"/>
                    </a:ext>
                  </a:extLst>
                </a:gridCol>
                <a:gridCol w="3014663">
                  <a:extLst>
                    <a:ext uri="{9D8B030D-6E8A-4147-A177-3AD203B41FA5}">
                      <a16:colId xmlns:a16="http://schemas.microsoft.com/office/drawing/2014/main" val="226953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TEDs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66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TATR-v.10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37.98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52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TATR-v.1.1-Pub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37.84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26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TATR-v1.1-Fin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38.42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7706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TATR-v1.1-All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41.63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83453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Llama-2-7B(without-ft)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24.95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9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Proposed 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43.75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441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4DE9DC-3CF3-EAEF-CE9A-38A2FEC8B943}"/>
              </a:ext>
            </a:extLst>
          </p:cNvPr>
          <p:cNvSpPr txBox="1"/>
          <p:nvPr/>
        </p:nvSpPr>
        <p:spPr>
          <a:xfrm>
            <a:off x="295275" y="1110011"/>
            <a:ext cx="8286750" cy="915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Tree-edit-distance-based similarity (</a:t>
            </a:r>
            <a:r>
              <a:rPr lang="en-US" altLang="ko-KR" sz="2000" b="1" i="0" dirty="0">
                <a:effectLst/>
                <a:latin typeface="Apple SD Gothic Neo"/>
              </a:rPr>
              <a:t>TEDS)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PubTabNet</a:t>
            </a:r>
            <a:r>
              <a:rPr lang="en-US" altLang="ko-KR" dirty="0"/>
              <a:t> Text data</a:t>
            </a:r>
            <a:r>
              <a:rPr lang="ko-KR" altLang="en-US" dirty="0"/>
              <a:t>의 </a:t>
            </a:r>
            <a:r>
              <a:rPr lang="en-US" altLang="ko-KR" dirty="0"/>
              <a:t>20%</a:t>
            </a:r>
            <a:r>
              <a:rPr lang="ko-KR" altLang="en-US" dirty="0"/>
              <a:t>만 가지고 </a:t>
            </a:r>
            <a:r>
              <a:rPr lang="en-US" altLang="ko-KR" dirty="0"/>
              <a:t>TEDs </a:t>
            </a:r>
            <a:r>
              <a:rPr lang="ko-KR" altLang="en-US" dirty="0"/>
              <a:t>성능 측정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1E0BE-CFB3-00BA-5DDC-7191313E0CD5}"/>
              </a:ext>
            </a:extLst>
          </p:cNvPr>
          <p:cNvSpPr txBox="1"/>
          <p:nvPr/>
        </p:nvSpPr>
        <p:spPr>
          <a:xfrm>
            <a:off x="295275" y="4901683"/>
            <a:ext cx="10062754" cy="1746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 결과 분석</a:t>
            </a:r>
            <a:endParaRPr lang="en-US" altLang="ko-KR" sz="2000" b="1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이전 보다 </a:t>
            </a:r>
            <a:r>
              <a:rPr lang="en-US" altLang="ko-KR" dirty="0"/>
              <a:t>TEDs</a:t>
            </a:r>
            <a:r>
              <a:rPr lang="ko-KR" altLang="en-US" dirty="0"/>
              <a:t>의 성능이 올라갔으나 유의미한 성능 향상은 아직은 아님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더 많은 데이터를 사용해 학습을 시도해볼 필요가 있음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Instruction </a:t>
            </a:r>
            <a:r>
              <a:rPr lang="ko-KR" altLang="en-US" dirty="0"/>
              <a:t>변경 및 파라미터를 튜닝하여 여러 시도를 시도해 봐야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817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CA00C-83FD-D687-8F4C-BD0E62C6E1C2}"/>
              </a:ext>
            </a:extLst>
          </p:cNvPr>
          <p:cNvSpPr txBox="1"/>
          <p:nvPr/>
        </p:nvSpPr>
        <p:spPr>
          <a:xfrm>
            <a:off x="362824" y="451902"/>
            <a:ext cx="10453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8CE5E-3D90-6992-480F-3B681D0304E8}"/>
              </a:ext>
            </a:extLst>
          </p:cNvPr>
          <p:cNvSpPr txBox="1"/>
          <p:nvPr/>
        </p:nvSpPr>
        <p:spPr>
          <a:xfrm>
            <a:off x="603629" y="3992793"/>
            <a:ext cx="10523502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Table correction</a:t>
            </a:r>
            <a:r>
              <a:rPr lang="ko-KR" altLang="en-US" sz="2000" dirty="0"/>
              <a:t>만으로는 </a:t>
            </a:r>
            <a:r>
              <a:rPr lang="en-US" altLang="ko-KR" sz="2000" dirty="0"/>
              <a:t>Contribution</a:t>
            </a:r>
            <a:r>
              <a:rPr lang="ko-KR" altLang="en-US" sz="2000" dirty="0"/>
              <a:t>이 부족하다고 생각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 다음 </a:t>
            </a:r>
            <a:r>
              <a:rPr lang="en-US" altLang="ko-KR" sz="2000" dirty="0"/>
              <a:t>Task</a:t>
            </a:r>
            <a:r>
              <a:rPr lang="ko-KR" altLang="en-US" sz="2000" dirty="0"/>
              <a:t>에서도 성능 향상을 기대하며 관련연구 조사 및 실험 계획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Table Image to text generation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Table Image QA (</a:t>
            </a:r>
            <a:r>
              <a:rPr lang="en-US" altLang="ko-KR" sz="2000" dirty="0" err="1"/>
              <a:t>VQAonBD</a:t>
            </a:r>
            <a:r>
              <a:rPr lang="en-US" altLang="ko-KR" sz="2000" dirty="0"/>
              <a:t> 2023)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 Document Image QA(ICCV 2023)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269CC-4810-1AAC-F7ED-6A69B7DA0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4" y="2472499"/>
            <a:ext cx="1139929" cy="440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18E41-3005-6328-33B2-88D7B80A60C9}"/>
              </a:ext>
            </a:extLst>
          </p:cNvPr>
          <p:cNvSpPr txBox="1"/>
          <p:nvPr/>
        </p:nvSpPr>
        <p:spPr>
          <a:xfrm>
            <a:off x="455987" y="2945783"/>
            <a:ext cx="1127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badi" panose="020B0604020104020204" pitchFamily="34" charset="0"/>
              </a:rPr>
              <a:t>Table image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2DFF4F-387F-F61E-8EB7-DB2B1C9544A1}"/>
              </a:ext>
            </a:extLst>
          </p:cNvPr>
          <p:cNvSpPr/>
          <p:nvPr/>
        </p:nvSpPr>
        <p:spPr>
          <a:xfrm>
            <a:off x="1935279" y="1961425"/>
            <a:ext cx="1127195" cy="6972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Table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Structure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Recognition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2C653029-EBDB-C8C9-668A-D77ABAA5C846}"/>
              </a:ext>
            </a:extLst>
          </p:cNvPr>
          <p:cNvSpPr/>
          <p:nvPr/>
        </p:nvSpPr>
        <p:spPr>
          <a:xfrm>
            <a:off x="1592503" y="2573755"/>
            <a:ext cx="197105" cy="18796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C43B0AD-1AE7-2CB2-4B58-40BE71874592}"/>
              </a:ext>
            </a:extLst>
          </p:cNvPr>
          <p:cNvSpPr/>
          <p:nvPr/>
        </p:nvSpPr>
        <p:spPr>
          <a:xfrm>
            <a:off x="3230746" y="2188705"/>
            <a:ext cx="192488" cy="18796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79C26-C2D2-69EB-3A29-3F6D92D1ADD7}"/>
              </a:ext>
            </a:extLst>
          </p:cNvPr>
          <p:cNvSpPr txBox="1"/>
          <p:nvPr/>
        </p:nvSpPr>
        <p:spPr>
          <a:xfrm>
            <a:off x="3421536" y="2154114"/>
            <a:ext cx="640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  <a:latin typeface="Abadi" panose="020B0604020104020204" pitchFamily="34" charset="0"/>
              </a:rPr>
              <a:t>HTML</a:t>
            </a:r>
            <a:endParaRPr lang="ko-KR" altLang="en-US" sz="1200" dirty="0">
              <a:solidFill>
                <a:schemeClr val="accent2"/>
              </a:solidFill>
              <a:latin typeface="Abadi" panose="020B0604020104020204" pitchFamily="34" charset="0"/>
            </a:endParaRPr>
          </a:p>
        </p:txBody>
      </p:sp>
      <p:pic>
        <p:nvPicPr>
          <p:cNvPr id="12" name="Picture 6" descr="Top Five AI Resources for Large Language Models">
            <a:extLst>
              <a:ext uri="{FF2B5EF4-FFF2-40B4-BE49-F238E27FC236}">
                <a16:creationId xmlns:a16="http://schemas.microsoft.com/office/drawing/2014/main" id="{E90FAD70-9013-5B93-D335-5FD486FE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481" l="4688" r="95417">
                        <a14:foregroundMark x1="10625" y1="82407" x2="6979" y2="58889"/>
                        <a14:foregroundMark x1="6979" y1="58889" x2="8750" y2="20370"/>
                        <a14:foregroundMark x1="29896" y1="77037" x2="18438" y2="72778"/>
                        <a14:foregroundMark x1="18438" y1="72778" x2="11042" y2="55000"/>
                        <a14:foregroundMark x1="11042" y1="55000" x2="17500" y2="38519"/>
                        <a14:foregroundMark x1="17500" y1="38519" x2="32708" y2="42593"/>
                        <a14:foregroundMark x1="32708" y1="42593" x2="34583" y2="64815"/>
                        <a14:foregroundMark x1="34583" y1="64815" x2="31458" y2="74815"/>
                        <a14:foregroundMark x1="31458" y1="74815" x2="30208" y2="76852"/>
                        <a14:foregroundMark x1="17083" y1="63889" x2="23542" y2="49444"/>
                        <a14:foregroundMark x1="23542" y1="49444" x2="30625" y2="50556"/>
                        <a14:foregroundMark x1="30625" y1="50556" x2="31354" y2="64630"/>
                        <a14:foregroundMark x1="31354" y1="64630" x2="28229" y2="64444"/>
                        <a14:foregroundMark x1="53229" y1="70926" x2="54688" y2="61667"/>
                        <a14:foregroundMark x1="54688" y1="61667" x2="48958" y2="63704"/>
                        <a14:foregroundMark x1="48958" y1="63704" x2="51250" y2="52778"/>
                        <a14:foregroundMark x1="51250" y1="52778" x2="46563" y2="57407"/>
                        <a14:foregroundMark x1="46563" y1="57407" x2="50104" y2="48889"/>
                        <a14:foregroundMark x1="50104" y1="48889" x2="43854" y2="47222"/>
                        <a14:foregroundMark x1="43854" y1="47222" x2="44896" y2="45741"/>
                        <a14:foregroundMark x1="57396" y1="61111" x2="55208" y2="53148"/>
                        <a14:foregroundMark x1="59062" y1="60556" x2="56042" y2="45926"/>
                        <a14:foregroundMark x1="55208" y1="51111" x2="49896" y2="49630"/>
                        <a14:foregroundMark x1="53750" y1="43704" x2="48229" y2="48333"/>
                        <a14:foregroundMark x1="51875" y1="42778" x2="49375" y2="45556"/>
                        <a14:foregroundMark x1="50625" y1="40926" x2="46771" y2="40185"/>
                        <a14:foregroundMark x1="44583" y1="47963" x2="44583" y2="57778"/>
                        <a14:foregroundMark x1="43125" y1="47222" x2="41146" y2="53704"/>
                        <a14:foregroundMark x1="41354" y1="56111" x2="49896" y2="63889"/>
                        <a14:foregroundMark x1="46042" y1="62778" x2="38958" y2="56481"/>
                        <a14:foregroundMark x1="42188" y1="61111" x2="48542" y2="69444"/>
                        <a14:foregroundMark x1="48542" y1="69444" x2="52083" y2="58148"/>
                        <a14:foregroundMark x1="52083" y1="58148" x2="52083" y2="55185"/>
                        <a14:foregroundMark x1="47500" y1="67963" x2="41771" y2="61481"/>
                        <a14:foregroundMark x1="41771" y1="61481" x2="41875" y2="60926"/>
                        <a14:foregroundMark x1="42188" y1="62037" x2="46771" y2="69074"/>
                        <a14:foregroundMark x1="46771" y1="69074" x2="47604" y2="69074"/>
                        <a14:foregroundMark x1="92188" y1="22963" x2="91146" y2="76481"/>
                        <a14:foregroundMark x1="22917" y1="48889" x2="28125" y2="43889"/>
                        <a14:foregroundMark x1="28125" y1="43889" x2="30521" y2="49630"/>
                        <a14:foregroundMark x1="95104" y1="59259" x2="95417" y2="71481"/>
                        <a14:foregroundMark x1="95417" y1="71481" x2="95313" y2="71481"/>
                        <a14:foregroundMark x1="95000" y1="57407" x2="94688" y2="20556"/>
                        <a14:foregroundMark x1="94688" y1="20556" x2="93125" y2="16852"/>
                        <a14:foregroundMark x1="52812" y1="24630" x2="55521" y2="27778"/>
                        <a14:foregroundMark x1="50729" y1="26481" x2="51979" y2="25556"/>
                        <a14:foregroundMark x1="66042" y1="26111" x2="69271" y2="25370"/>
                        <a14:foregroundMark x1="31771" y1="28889" x2="31354" y2="25556"/>
                        <a14:foregroundMark x1="26875" y1="26852" x2="26979" y2="21852"/>
                        <a14:foregroundMark x1="10625" y1="11481" x2="6250" y2="17222"/>
                        <a14:foregroundMark x1="6250" y1="17222" x2="5242" y2="67386"/>
                        <a14:foregroundMark x1="5930" y1="78850" x2="6042" y2="80370"/>
                        <a14:foregroundMark x1="5417" y1="44074" x2="5729" y2="20926"/>
                        <a14:foregroundMark x1="5521" y1="37407" x2="4843" y2="67397"/>
                        <a14:foregroundMark x1="5992" y1="78848" x2="6771" y2="84259"/>
                        <a14:foregroundMark x1="6771" y1="84259" x2="13125" y2="90185"/>
                        <a14:foregroundMark x1="13125" y1="90185" x2="18542" y2="91111"/>
                        <a14:foregroundMark x1="18542" y1="91111" x2="19063" y2="90741"/>
                        <a14:foregroundMark x1="18542" y1="89815" x2="33646" y2="90370"/>
                        <a14:foregroundMark x1="33646" y1="90370" x2="40313" y2="90000"/>
                        <a14:foregroundMark x1="40313" y1="90000" x2="65000" y2="91481"/>
                        <a14:foregroundMark x1="65000" y1="91481" x2="87396" y2="90370"/>
                        <a14:foregroundMark x1="87396" y1="90370" x2="93646" y2="83148"/>
                        <a14:foregroundMark x1="93646" y1="83148" x2="95104" y2="71296"/>
                        <a14:foregroundMark x1="95104" y1="71296" x2="95000" y2="68889"/>
                        <a14:foregroundMark x1="5104" y1="67593" x2="5000" y2="65185"/>
                        <a14:foregroundMark x1="5000" y1="67407" x2="5104" y2="64815"/>
                        <a14:foregroundMark x1="4688" y1="68519" x2="5000" y2="64259"/>
                        <a14:foregroundMark x1="89167" y1="11296" x2="10938" y2="11667"/>
                        <a14:backgroundMark x1="4504" y1="70115" x2="4583" y2="78889"/>
                        <a14:backgroundMark x1="4479" y1="67407" x2="4486" y2="6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217" y="2362834"/>
            <a:ext cx="1354327" cy="74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BFCE8-6EA4-CC02-AA92-017DF4065FD7}"/>
              </a:ext>
            </a:extLst>
          </p:cNvPr>
          <p:cNvSpPr txBox="1"/>
          <p:nvPr/>
        </p:nvSpPr>
        <p:spPr>
          <a:xfrm>
            <a:off x="4338368" y="2416354"/>
            <a:ext cx="147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badi" panose="020B0604020104020204" pitchFamily="34" charset="0"/>
              </a:rPr>
              <a:t>Instruction</a:t>
            </a:r>
          </a:p>
          <a:p>
            <a:pPr algn="ctr"/>
            <a:r>
              <a:rPr lang="en-US" altLang="ko-KR" sz="1200" dirty="0">
                <a:latin typeface="Abadi" panose="020B0604020104020204" pitchFamily="34" charset="0"/>
              </a:rPr>
              <a:t>TSR result : </a:t>
            </a:r>
            <a:r>
              <a:rPr lang="en-US" altLang="ko-KR" sz="1200" dirty="0">
                <a:solidFill>
                  <a:schemeClr val="accent2"/>
                </a:solidFill>
                <a:latin typeface="Abadi" panose="020B0604020104020204" pitchFamily="34" charset="0"/>
              </a:rPr>
              <a:t>HTML</a:t>
            </a:r>
          </a:p>
          <a:p>
            <a:pPr algn="ctr"/>
            <a:r>
              <a:rPr lang="en-US" altLang="ko-KR" sz="1200" dirty="0">
                <a:latin typeface="Abadi" panose="020B0604020104020204" pitchFamily="34" charset="0"/>
              </a:rPr>
              <a:t>T-OCR result: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TEXT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1DF76-2156-3A38-64A7-F56E08A7B9D3}"/>
              </a:ext>
            </a:extLst>
          </p:cNvPr>
          <p:cNvSpPr txBox="1"/>
          <p:nvPr/>
        </p:nvSpPr>
        <p:spPr>
          <a:xfrm>
            <a:off x="7502111" y="2410105"/>
            <a:ext cx="1070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Abadi" panose="020B0604020104020204" pitchFamily="34" charset="0"/>
              </a:rPr>
              <a:t>Corrected table data</a:t>
            </a:r>
            <a:br>
              <a:rPr lang="en-US" altLang="ko-KR" sz="1200" dirty="0">
                <a:latin typeface="Abadi" panose="020B0604020104020204" pitchFamily="34" charset="0"/>
              </a:rPr>
            </a:br>
            <a:r>
              <a:rPr lang="en-US" altLang="ko-KR" sz="1200" dirty="0">
                <a:latin typeface="Abadi" panose="020B0604020104020204" pitchFamily="34" charset="0"/>
              </a:rPr>
              <a:t>(HTML) </a:t>
            </a:r>
            <a:endParaRPr lang="ko-KR" altLang="en-US" sz="12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E96A7FC-CF4C-1DC7-5FE6-363FD0FB3ECF}"/>
              </a:ext>
            </a:extLst>
          </p:cNvPr>
          <p:cNvSpPr/>
          <p:nvPr/>
        </p:nvSpPr>
        <p:spPr>
          <a:xfrm>
            <a:off x="5865380" y="2637556"/>
            <a:ext cx="197105" cy="18796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7CCAAE1-BAF2-4B00-7FCE-1CF31B5D9652}"/>
              </a:ext>
            </a:extLst>
          </p:cNvPr>
          <p:cNvSpPr/>
          <p:nvPr/>
        </p:nvSpPr>
        <p:spPr>
          <a:xfrm>
            <a:off x="7365871" y="2637556"/>
            <a:ext cx="197105" cy="18796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D842E5-5B81-EA4C-B69A-093B4844D8CD}"/>
              </a:ext>
            </a:extLst>
          </p:cNvPr>
          <p:cNvSpPr/>
          <p:nvPr/>
        </p:nvSpPr>
        <p:spPr>
          <a:xfrm>
            <a:off x="1940411" y="2731723"/>
            <a:ext cx="1127195" cy="6972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TEXT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OCR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2A08F58-1946-4395-851B-598DC50B2483}"/>
              </a:ext>
            </a:extLst>
          </p:cNvPr>
          <p:cNvSpPr/>
          <p:nvPr/>
        </p:nvSpPr>
        <p:spPr>
          <a:xfrm>
            <a:off x="3223137" y="2940460"/>
            <a:ext cx="197105" cy="18796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11FC1-C930-5B26-F033-F37CBCC55E1D}"/>
              </a:ext>
            </a:extLst>
          </p:cNvPr>
          <p:cNvSpPr txBox="1"/>
          <p:nvPr/>
        </p:nvSpPr>
        <p:spPr>
          <a:xfrm>
            <a:off x="3424586" y="2896828"/>
            <a:ext cx="640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TEXT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438406A-67EB-FFDD-C197-A126D6728652}"/>
              </a:ext>
            </a:extLst>
          </p:cNvPr>
          <p:cNvSpPr/>
          <p:nvPr/>
        </p:nvSpPr>
        <p:spPr>
          <a:xfrm>
            <a:off x="4296414" y="1973615"/>
            <a:ext cx="4276615" cy="138230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1B9E5-31DC-603B-0B79-0A56856636E5}"/>
              </a:ext>
            </a:extLst>
          </p:cNvPr>
          <p:cNvSpPr txBox="1"/>
          <p:nvPr/>
        </p:nvSpPr>
        <p:spPr>
          <a:xfrm>
            <a:off x="5129481" y="1979522"/>
            <a:ext cx="2610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KR"/>
              </a:rPr>
              <a:t>Instruction tuning</a:t>
            </a:r>
            <a:endParaRPr lang="ko-KR" altLang="en-US" sz="1200" dirty="0">
              <a:latin typeface="Abadi" panose="020B0604020104020204" pitchFamily="34" charset="0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FA2F5FF-FCAE-F1E7-66C8-B3524684892A}"/>
              </a:ext>
            </a:extLst>
          </p:cNvPr>
          <p:cNvSpPr/>
          <p:nvPr/>
        </p:nvSpPr>
        <p:spPr>
          <a:xfrm>
            <a:off x="3970851" y="2575426"/>
            <a:ext cx="197105" cy="18796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4" name="Picture 6" descr="Top Five AI Resources for Large Language Models">
            <a:extLst>
              <a:ext uri="{FF2B5EF4-FFF2-40B4-BE49-F238E27FC236}">
                <a16:creationId xmlns:a16="http://schemas.microsoft.com/office/drawing/2014/main" id="{2060DD83-98AC-6ACB-5D85-C8170C0F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481" l="4688" r="95417">
                        <a14:foregroundMark x1="10625" y1="82407" x2="6979" y2="58889"/>
                        <a14:foregroundMark x1="6979" y1="58889" x2="8750" y2="20370"/>
                        <a14:foregroundMark x1="29896" y1="77037" x2="18438" y2="72778"/>
                        <a14:foregroundMark x1="18438" y1="72778" x2="11042" y2="55000"/>
                        <a14:foregroundMark x1="11042" y1="55000" x2="17500" y2="38519"/>
                        <a14:foregroundMark x1="17500" y1="38519" x2="32708" y2="42593"/>
                        <a14:foregroundMark x1="32708" y1="42593" x2="34583" y2="64815"/>
                        <a14:foregroundMark x1="34583" y1="64815" x2="31458" y2="74815"/>
                        <a14:foregroundMark x1="31458" y1="74815" x2="30208" y2="76852"/>
                        <a14:foregroundMark x1="17083" y1="63889" x2="23542" y2="49444"/>
                        <a14:foregroundMark x1="23542" y1="49444" x2="30625" y2="50556"/>
                        <a14:foregroundMark x1="30625" y1="50556" x2="31354" y2="64630"/>
                        <a14:foregroundMark x1="31354" y1="64630" x2="28229" y2="64444"/>
                        <a14:foregroundMark x1="53229" y1="70926" x2="54688" y2="61667"/>
                        <a14:foregroundMark x1="54688" y1="61667" x2="48958" y2="63704"/>
                        <a14:foregroundMark x1="48958" y1="63704" x2="51250" y2="52778"/>
                        <a14:foregroundMark x1="51250" y1="52778" x2="46563" y2="57407"/>
                        <a14:foregroundMark x1="46563" y1="57407" x2="50104" y2="48889"/>
                        <a14:foregroundMark x1="50104" y1="48889" x2="43854" y2="47222"/>
                        <a14:foregroundMark x1="43854" y1="47222" x2="44896" y2="45741"/>
                        <a14:foregroundMark x1="57396" y1="61111" x2="55208" y2="53148"/>
                        <a14:foregroundMark x1="59062" y1="60556" x2="56042" y2="45926"/>
                        <a14:foregroundMark x1="55208" y1="51111" x2="49896" y2="49630"/>
                        <a14:foregroundMark x1="53750" y1="43704" x2="48229" y2="48333"/>
                        <a14:foregroundMark x1="51875" y1="42778" x2="49375" y2="45556"/>
                        <a14:foregroundMark x1="50625" y1="40926" x2="46771" y2="40185"/>
                        <a14:foregroundMark x1="44583" y1="47963" x2="44583" y2="57778"/>
                        <a14:foregroundMark x1="43125" y1="47222" x2="41146" y2="53704"/>
                        <a14:foregroundMark x1="41354" y1="56111" x2="49896" y2="63889"/>
                        <a14:foregroundMark x1="46042" y1="62778" x2="38958" y2="56481"/>
                        <a14:foregroundMark x1="42188" y1="61111" x2="48542" y2="69444"/>
                        <a14:foregroundMark x1="48542" y1="69444" x2="52083" y2="58148"/>
                        <a14:foregroundMark x1="52083" y1="58148" x2="52083" y2="55185"/>
                        <a14:foregroundMark x1="47500" y1="67963" x2="41771" y2="61481"/>
                        <a14:foregroundMark x1="41771" y1="61481" x2="41875" y2="60926"/>
                        <a14:foregroundMark x1="42188" y1="62037" x2="46771" y2="69074"/>
                        <a14:foregroundMark x1="46771" y1="69074" x2="47604" y2="69074"/>
                        <a14:foregroundMark x1="92188" y1="22963" x2="91146" y2="76481"/>
                        <a14:foregroundMark x1="22917" y1="48889" x2="28125" y2="43889"/>
                        <a14:foregroundMark x1="28125" y1="43889" x2="30521" y2="49630"/>
                        <a14:foregroundMark x1="95104" y1="59259" x2="95417" y2="71481"/>
                        <a14:foregroundMark x1="95417" y1="71481" x2="95313" y2="71481"/>
                        <a14:foregroundMark x1="95000" y1="57407" x2="94688" y2="20556"/>
                        <a14:foregroundMark x1="94688" y1="20556" x2="93125" y2="16852"/>
                        <a14:foregroundMark x1="52812" y1="24630" x2="55521" y2="27778"/>
                        <a14:foregroundMark x1="50729" y1="26481" x2="51979" y2="25556"/>
                        <a14:foregroundMark x1="66042" y1="26111" x2="69271" y2="25370"/>
                        <a14:foregroundMark x1="31771" y1="28889" x2="31354" y2="25556"/>
                        <a14:foregroundMark x1="26875" y1="26852" x2="26979" y2="21852"/>
                        <a14:foregroundMark x1="10625" y1="11481" x2="6250" y2="17222"/>
                        <a14:foregroundMark x1="6250" y1="17222" x2="5242" y2="67386"/>
                        <a14:foregroundMark x1="5930" y1="78850" x2="6042" y2="80370"/>
                        <a14:foregroundMark x1="5417" y1="44074" x2="5729" y2="20926"/>
                        <a14:foregroundMark x1="5521" y1="37407" x2="4843" y2="67397"/>
                        <a14:foregroundMark x1="5992" y1="78848" x2="6771" y2="84259"/>
                        <a14:foregroundMark x1="6771" y1="84259" x2="13125" y2="90185"/>
                        <a14:foregroundMark x1="13125" y1="90185" x2="18542" y2="91111"/>
                        <a14:foregroundMark x1="18542" y1="91111" x2="19063" y2="90741"/>
                        <a14:foregroundMark x1="18542" y1="89815" x2="33646" y2="90370"/>
                        <a14:foregroundMark x1="33646" y1="90370" x2="40313" y2="90000"/>
                        <a14:foregroundMark x1="40313" y1="90000" x2="65000" y2="91481"/>
                        <a14:foregroundMark x1="65000" y1="91481" x2="87396" y2="90370"/>
                        <a14:foregroundMark x1="87396" y1="90370" x2="93646" y2="83148"/>
                        <a14:foregroundMark x1="93646" y1="83148" x2="95104" y2="71296"/>
                        <a14:foregroundMark x1="95104" y1="71296" x2="95000" y2="68889"/>
                        <a14:foregroundMark x1="5104" y1="67593" x2="5000" y2="65185"/>
                        <a14:foregroundMark x1="5000" y1="67407" x2="5104" y2="64815"/>
                        <a14:foregroundMark x1="4688" y1="68519" x2="5000" y2="64259"/>
                        <a14:foregroundMark x1="89167" y1="11296" x2="10938" y2="11667"/>
                        <a14:backgroundMark x1="4504" y1="70115" x2="4583" y2="78889"/>
                        <a14:backgroundMark x1="4479" y1="67407" x2="4486" y2="6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048" y="2352621"/>
            <a:ext cx="1354327" cy="74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F6CC3F6-A6AC-D911-A745-54CACC75C9BE}"/>
              </a:ext>
            </a:extLst>
          </p:cNvPr>
          <p:cNvSpPr/>
          <p:nvPr/>
        </p:nvSpPr>
        <p:spPr>
          <a:xfrm>
            <a:off x="8671986" y="2637556"/>
            <a:ext cx="197105" cy="18796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8080F-1BA7-4F50-61C3-1F2502F4FF55}"/>
              </a:ext>
            </a:extLst>
          </p:cNvPr>
          <p:cNvSpPr txBox="1"/>
          <p:nvPr/>
        </p:nvSpPr>
        <p:spPr>
          <a:xfrm>
            <a:off x="8763736" y="1507783"/>
            <a:ext cx="1727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badi" panose="020B0604020104020204" pitchFamily="34" charset="0"/>
              </a:rPr>
              <a:t>Task</a:t>
            </a:r>
          </a:p>
          <a:p>
            <a:pPr algn="ctr"/>
            <a:r>
              <a:rPr lang="en-US" altLang="ko-KR" sz="1800" dirty="0">
                <a:latin typeface="Abadi" panose="020B0604020104020204" pitchFamily="34" charset="0"/>
              </a:rPr>
              <a:t>Instruction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188B4F9-E4AC-2134-5386-0B46FD829612}"/>
              </a:ext>
            </a:extLst>
          </p:cNvPr>
          <p:cNvSpPr/>
          <p:nvPr/>
        </p:nvSpPr>
        <p:spPr>
          <a:xfrm rot="5400000">
            <a:off x="9529004" y="2179138"/>
            <a:ext cx="197105" cy="18796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6A9F852-A1D0-794D-1FC2-239B77E8C8D9}"/>
              </a:ext>
            </a:extLst>
          </p:cNvPr>
          <p:cNvSpPr/>
          <p:nvPr/>
        </p:nvSpPr>
        <p:spPr>
          <a:xfrm>
            <a:off x="10351686" y="2598933"/>
            <a:ext cx="197105" cy="18796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BBBFC4-7887-BBB4-56EF-590A7FDE8525}"/>
              </a:ext>
            </a:extLst>
          </p:cNvPr>
          <p:cNvSpPr txBox="1"/>
          <p:nvPr/>
        </p:nvSpPr>
        <p:spPr>
          <a:xfrm>
            <a:off x="10351686" y="2508010"/>
            <a:ext cx="172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badi" panose="020B0604020104020204" pitchFamily="34" charset="0"/>
              </a:rPr>
              <a:t>Response</a:t>
            </a:r>
            <a:endParaRPr lang="en-US" altLang="ko-KR" sz="1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6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CA00C-83FD-D687-8F4C-BD0E62C6E1C2}"/>
              </a:ext>
            </a:extLst>
          </p:cNvPr>
          <p:cNvSpPr txBox="1"/>
          <p:nvPr/>
        </p:nvSpPr>
        <p:spPr>
          <a:xfrm>
            <a:off x="362824" y="451902"/>
            <a:ext cx="10453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8CE5E-3D90-6992-480F-3B681D0304E8}"/>
              </a:ext>
            </a:extLst>
          </p:cNvPr>
          <p:cNvSpPr txBox="1"/>
          <p:nvPr/>
        </p:nvSpPr>
        <p:spPr>
          <a:xfrm>
            <a:off x="913642" y="1047216"/>
            <a:ext cx="234390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VQAonBD</a:t>
            </a:r>
            <a:r>
              <a:rPr lang="en-US" altLang="ko-KR" sz="2000" b="1" dirty="0"/>
              <a:t> 2023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C37986-A5BE-D4FF-7368-155683E0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233" y="1818392"/>
            <a:ext cx="7361817" cy="4658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3686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CA00C-83FD-D687-8F4C-BD0E62C6E1C2}"/>
              </a:ext>
            </a:extLst>
          </p:cNvPr>
          <p:cNvSpPr txBox="1"/>
          <p:nvPr/>
        </p:nvSpPr>
        <p:spPr>
          <a:xfrm>
            <a:off x="362824" y="451902"/>
            <a:ext cx="10453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Next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8CE5E-3D90-6992-480F-3B681D0304E8}"/>
              </a:ext>
            </a:extLst>
          </p:cNvPr>
          <p:cNvSpPr txBox="1"/>
          <p:nvPr/>
        </p:nvSpPr>
        <p:spPr>
          <a:xfrm>
            <a:off x="913642" y="1047216"/>
            <a:ext cx="1724784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 ICCV 2023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1DB6F-7A51-0DB4-6B24-FCCA20D7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893" y="1819015"/>
            <a:ext cx="5720214" cy="3849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049BB-8E5F-BBFA-4156-7772EA952F18}"/>
              </a:ext>
            </a:extLst>
          </p:cNvPr>
          <p:cNvSpPr txBox="1"/>
          <p:nvPr/>
        </p:nvSpPr>
        <p:spPr>
          <a:xfrm>
            <a:off x="754856" y="5810784"/>
            <a:ext cx="1068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ICL-D3IE :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In-Context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Diverse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7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6C327-05A8-FA7D-7C6D-D13FE2F02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8453" y="2560320"/>
            <a:ext cx="3175093" cy="139337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</a:rPr>
              <a:t>Q&amp;A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CA61A-0676-801B-967B-6334C367E364}"/>
              </a:ext>
            </a:extLst>
          </p:cNvPr>
          <p:cNvSpPr txBox="1"/>
          <p:nvPr/>
        </p:nvSpPr>
        <p:spPr>
          <a:xfrm>
            <a:off x="4508453" y="3953690"/>
            <a:ext cx="31750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Source Sans Pro" panose="020F0502020204030204" pitchFamily="34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352744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6C327-05A8-FA7D-7C6D-D13FE2F02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27" y="513804"/>
            <a:ext cx="7397497" cy="714103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/>
              <a:t>Edit Distance</a:t>
            </a:r>
            <a:endParaRPr lang="ko-KR" altLang="en-US" sz="4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784F14-D768-9ACB-4692-00996E0A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7" y="1366963"/>
            <a:ext cx="4960046" cy="2557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90B634-E52F-D4A4-DC45-CEE10BCD4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46" y="1540731"/>
            <a:ext cx="4607678" cy="2409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A5897E-90EA-51C6-14E3-C8BE1D901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7" y="4063357"/>
            <a:ext cx="5049211" cy="2557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D0387A-C95F-BDDE-7E84-3394A413F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546" y="4263382"/>
            <a:ext cx="4607678" cy="233361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F8C0095-D603-0F2D-8402-7F2651F25B47}"/>
              </a:ext>
            </a:extLst>
          </p:cNvPr>
          <p:cNvSpPr/>
          <p:nvPr/>
        </p:nvSpPr>
        <p:spPr>
          <a:xfrm>
            <a:off x="5680118" y="2651616"/>
            <a:ext cx="277255" cy="18805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5EBAFCC-4B7E-A1C1-781C-C3374206031F}"/>
              </a:ext>
            </a:extLst>
          </p:cNvPr>
          <p:cNvSpPr/>
          <p:nvPr/>
        </p:nvSpPr>
        <p:spPr>
          <a:xfrm rot="9900000">
            <a:off x="5699730" y="4076984"/>
            <a:ext cx="277255" cy="18805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1E811DC-8740-AC99-2AD2-4C07BCA2262E}"/>
              </a:ext>
            </a:extLst>
          </p:cNvPr>
          <p:cNvSpPr/>
          <p:nvPr/>
        </p:nvSpPr>
        <p:spPr>
          <a:xfrm>
            <a:off x="5745769" y="5408324"/>
            <a:ext cx="277255" cy="18805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41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B12AF0E-5761-0F93-4050-9A522206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8" y="1798894"/>
            <a:ext cx="8640003" cy="43546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436C327-05A8-FA7D-7C6D-D13FE2F02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27" y="513804"/>
            <a:ext cx="7397497" cy="714103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b="1" dirty="0"/>
              <a:t>Edit Distance</a:t>
            </a:r>
            <a:endParaRPr lang="ko-KR" altLang="en-US" sz="4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5D2DAB-1E89-D761-5CB6-7023D9052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179" y="2257382"/>
            <a:ext cx="504895" cy="609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3DF03A-002B-0776-FAED-AF1759A05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05" y="1557297"/>
            <a:ext cx="485843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7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6C327-05A8-FA7D-7C6D-D13FE2F02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007" y="1122363"/>
            <a:ext cx="9286611" cy="2387600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Table Corruption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21659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45407" y="260313"/>
            <a:ext cx="8495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b="1" i="0" dirty="0">
                <a:effectLst/>
                <a:latin typeface="Source Sans Pro" panose="020F0502020204030204" pitchFamily="34" charset="0"/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FD8D3-D28A-EF8F-90D4-B33943CFF674}"/>
              </a:ext>
            </a:extLst>
          </p:cNvPr>
          <p:cNvSpPr txBox="1"/>
          <p:nvPr/>
        </p:nvSpPr>
        <p:spPr>
          <a:xfrm>
            <a:off x="740009" y="1197751"/>
            <a:ext cx="998080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2400" b="1" i="0" dirty="0" err="1">
                <a:effectLst/>
                <a:latin typeface="Abadi" panose="020B0604020104020204" pitchFamily="34" charset="0"/>
              </a:rPr>
              <a:t>Introdcution</a:t>
            </a:r>
            <a:endParaRPr lang="en-US" altLang="ko-KR" sz="2400" b="1" i="0" dirty="0">
              <a:effectLst/>
              <a:latin typeface="Abadi" panose="020B06040201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Abadi" panose="020B0604020104020204" pitchFamily="34" charset="0"/>
              </a:rPr>
              <a:t>테이블 구조 데이터</a:t>
            </a:r>
            <a:r>
              <a:rPr lang="en-US" altLang="ko-KR" sz="2000" i="0" dirty="0">
                <a:effectLst/>
                <a:latin typeface="Abadi" panose="020B0604020104020204" pitchFamily="34" charset="0"/>
              </a:rPr>
              <a:t>(Table structure data)</a:t>
            </a:r>
            <a:r>
              <a:rPr lang="ko-KR" altLang="en-US" sz="2000" dirty="0">
                <a:latin typeface="Abadi" panose="020B0604020104020204" pitchFamily="34" charset="0"/>
              </a:rPr>
              <a:t>란</a:t>
            </a:r>
            <a:r>
              <a:rPr lang="en-US" altLang="ko-KR" sz="2000" i="0" dirty="0">
                <a:effectLst/>
                <a:latin typeface="Abadi" panose="020B0604020104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Abadi" panose="020B0604020104020204" pitchFamily="34" charset="0"/>
              </a:rPr>
              <a:t>왜 테이블 구조 데이터</a:t>
            </a:r>
            <a:r>
              <a:rPr lang="en-US" altLang="ko-KR" sz="2000" i="0" dirty="0">
                <a:effectLst/>
                <a:latin typeface="Abadi" panose="020B0604020104020204" pitchFamily="34" charset="0"/>
              </a:rPr>
              <a:t>(Table structure data)</a:t>
            </a:r>
            <a:r>
              <a:rPr lang="ko-KR" altLang="en-US" sz="2000" i="0" dirty="0">
                <a:effectLst/>
                <a:latin typeface="Abadi" panose="020B0604020104020204" pitchFamily="34" charset="0"/>
              </a:rPr>
              <a:t> 복원이 필요한가</a:t>
            </a:r>
            <a:r>
              <a:rPr lang="en-US" altLang="ko-KR" sz="2000" i="0" dirty="0">
                <a:effectLst/>
                <a:latin typeface="Abadi" panose="020B0604020104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badi" panose="020B0604020104020204" pitchFamily="34" charset="0"/>
              </a:rPr>
              <a:t>Related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badi" panose="020B0604020104020204" pitchFamily="34" charset="0"/>
              </a:rPr>
              <a:t>테이블 구조 인식 </a:t>
            </a:r>
            <a:r>
              <a:rPr lang="en-US" altLang="ko-KR" sz="2000" dirty="0">
                <a:latin typeface="Abadi" panose="020B0604020104020204" pitchFamily="34" charset="0"/>
              </a:rPr>
              <a:t>(TSR :Table structure recognition)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badi" panose="020B0604020104020204" pitchFamily="34" charset="0"/>
              </a:rPr>
              <a:t>문제점</a:t>
            </a:r>
            <a:endParaRPr lang="en-US" altLang="ko-KR" sz="2000" dirty="0">
              <a:latin typeface="Abadi" panose="020B0604020104020204" pitchFamily="34" charset="0"/>
            </a:endParaRPr>
          </a:p>
          <a:p>
            <a:endParaRPr lang="en-US" altLang="ko-KR" sz="2000" b="1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badi" panose="020B0604020104020204" pitchFamily="34" charset="0"/>
              </a:rPr>
              <a:t>Proposed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1D1C1D"/>
                </a:solidFill>
                <a:effectLst/>
                <a:latin typeface="Abadi" panose="020B0604020104020204" pitchFamily="34" charset="0"/>
              </a:rPr>
              <a:t>인공지능 기반</a:t>
            </a:r>
            <a:r>
              <a:rPr lang="en-US" altLang="ko-KR" sz="2000" b="0" i="0" dirty="0">
                <a:solidFill>
                  <a:srgbClr val="1D1C1D"/>
                </a:solidFill>
                <a:effectLst/>
                <a:latin typeface="Abadi" panose="020B0604020104020204" pitchFamily="34" charset="0"/>
              </a:rPr>
              <a:t>(LLM)</a:t>
            </a:r>
            <a:r>
              <a:rPr lang="ko-KR" altLang="en-US" sz="2000" b="0" i="0" dirty="0">
                <a:solidFill>
                  <a:srgbClr val="1D1C1D"/>
                </a:solidFill>
                <a:effectLst/>
                <a:latin typeface="Abadi" panose="020B0604020104020204" pitchFamily="34" charset="0"/>
              </a:rPr>
              <a:t>의 테이블 데이터 오인식 교정방법 </a:t>
            </a:r>
            <a:r>
              <a:rPr lang="en-US" altLang="ko-KR" sz="2000" b="0" i="0" dirty="0">
                <a:solidFill>
                  <a:srgbClr val="1D1C1D"/>
                </a:solidFill>
                <a:effectLst/>
                <a:latin typeface="Abadi" panose="020B0604020104020204" pitchFamily="34" charset="0"/>
              </a:rPr>
              <a:t>(Apparatus and method for correcting table data error based on artificial intelligence)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1D1C1D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1D1C1D"/>
                </a:solidFill>
                <a:latin typeface="Abadi" panose="020B0604020104020204" pitchFamily="34" charset="0"/>
              </a:rPr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D1C1D"/>
                </a:solidFill>
                <a:latin typeface="Abadi" panose="020B0604020104020204" pitchFamily="34" charset="0"/>
              </a:rPr>
              <a:t>TSR </a:t>
            </a:r>
            <a:r>
              <a:rPr lang="ko-KR" altLang="en-US" sz="2000" dirty="0">
                <a:solidFill>
                  <a:srgbClr val="1D1C1D"/>
                </a:solidFill>
                <a:latin typeface="Abadi" panose="020B0604020104020204" pitchFamily="34" charset="0"/>
              </a:rPr>
              <a:t>결과를 </a:t>
            </a:r>
            <a:r>
              <a:rPr lang="en-US" altLang="ko-KR" sz="2000" dirty="0">
                <a:solidFill>
                  <a:srgbClr val="1D1C1D"/>
                </a:solidFill>
                <a:latin typeface="Abadi" panose="020B0604020104020204" pitchFamily="34" charset="0"/>
              </a:rPr>
              <a:t>fine-</a:t>
            </a:r>
            <a:r>
              <a:rPr lang="en-US" altLang="ko-KR" sz="2000" dirty="0" err="1">
                <a:solidFill>
                  <a:srgbClr val="1D1C1D"/>
                </a:solidFill>
                <a:latin typeface="Abadi" panose="020B0604020104020204" pitchFamily="34" charset="0"/>
              </a:rPr>
              <a:t>tuend</a:t>
            </a:r>
            <a:r>
              <a:rPr lang="en-US" altLang="ko-KR" sz="2000" dirty="0">
                <a:solidFill>
                  <a:srgbClr val="1D1C1D"/>
                </a:solidFill>
                <a:latin typeface="Abadi" panose="020B0604020104020204" pitchFamily="34" charset="0"/>
              </a:rPr>
              <a:t>-LLM</a:t>
            </a:r>
            <a:r>
              <a:rPr lang="ko-KR" altLang="en-US" sz="2000" dirty="0">
                <a:solidFill>
                  <a:srgbClr val="1D1C1D"/>
                </a:solidFill>
                <a:latin typeface="Abadi" panose="020B0604020104020204" pitchFamily="34" charset="0"/>
              </a:rPr>
              <a:t>을 사용하여 복원</a:t>
            </a:r>
            <a:endParaRPr lang="en-US" altLang="ko-KR" sz="2000" dirty="0">
              <a:solidFill>
                <a:srgbClr val="1D1C1D"/>
              </a:solidFill>
              <a:latin typeface="Abadi" panose="020B06040201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D1C1D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badi" panose="020B0604020104020204" pitchFamily="34" charset="0"/>
              </a:rPr>
              <a:t>Next steps?</a:t>
            </a:r>
          </a:p>
        </p:txBody>
      </p:sp>
    </p:spTree>
    <p:extLst>
      <p:ext uri="{BB962C8B-B14F-4D97-AF65-F5344CB8AC3E}">
        <p14:creationId xmlns:p14="http://schemas.microsoft.com/office/powerpoint/2010/main" val="2821711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85AD4C-09CE-BAC3-F63D-73AD2C03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7" y="308295"/>
            <a:ext cx="3328756" cy="227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606D76-A9EF-C67C-721A-A8124A0A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55" y="308295"/>
            <a:ext cx="3399976" cy="227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2F62D7A-EE22-8D74-DBA7-DA8D9D42AE2A}"/>
              </a:ext>
            </a:extLst>
          </p:cNvPr>
          <p:cNvSpPr/>
          <p:nvPr/>
        </p:nvSpPr>
        <p:spPr>
          <a:xfrm>
            <a:off x="4295163" y="1157681"/>
            <a:ext cx="494950" cy="37750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6F2D7-AF73-5B02-76B0-F350C6CCF1DD}"/>
              </a:ext>
            </a:extLst>
          </p:cNvPr>
          <p:cNvSpPr txBox="1"/>
          <p:nvPr/>
        </p:nvSpPr>
        <p:spPr>
          <a:xfrm>
            <a:off x="366783" y="2958006"/>
            <a:ext cx="64728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Year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=“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2” -&gt; “1” 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로 변경하였더니 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UK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가 따라왔음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200" b="0" dirty="0">
                <a:effectLst/>
                <a:latin typeface="Consolas" panose="020B0609020204030204" pitchFamily="49" charset="0"/>
              </a:rPr>
              <a:t>- html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에서 단순히 </a:t>
            </a:r>
            <a:r>
              <a:rPr lang="en-US" altLang="ko-KR" sz="1200" b="0" dirty="0" err="1">
                <a:effectLst/>
                <a:latin typeface="Consolas" panose="020B0609020204030204" pitchFamily="49" charset="0"/>
              </a:rPr>
              <a:t>rowspan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을 변경하면 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OCR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에서 발생할 하지 않는 에러들이 발생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E816B1D-38F0-C84A-2CD5-752921D7C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7" y="3795966"/>
            <a:ext cx="3328756" cy="2227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52A03E-420B-2612-39D0-CC368C1A6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655" y="3795965"/>
            <a:ext cx="3399976" cy="228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876567-867A-71C9-9C0F-4698046D61DB}"/>
              </a:ext>
            </a:extLst>
          </p:cNvPr>
          <p:cNvSpPr txBox="1"/>
          <p:nvPr/>
        </p:nvSpPr>
        <p:spPr>
          <a:xfrm>
            <a:off x="366783" y="6315521"/>
            <a:ext cx="64728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첫번째는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행에 있는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1969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를 위로 올리고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3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행에 빈 셀을 채움</a:t>
            </a:r>
            <a:endParaRPr lang="en-US" altLang="ko-KR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두번째는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1969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로 </a:t>
            </a:r>
            <a:r>
              <a:rPr lang="ko-KR" alt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설정해야함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1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85AD4C-09CE-BAC3-F63D-73AD2C03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7" y="308295"/>
            <a:ext cx="3328756" cy="227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2F62D7A-EE22-8D74-DBA7-DA8D9D42AE2A}"/>
              </a:ext>
            </a:extLst>
          </p:cNvPr>
          <p:cNvSpPr/>
          <p:nvPr/>
        </p:nvSpPr>
        <p:spPr>
          <a:xfrm>
            <a:off x="4295163" y="1157681"/>
            <a:ext cx="494950" cy="37750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21842B-F153-F581-77E2-2384320D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827" y="308294"/>
            <a:ext cx="3606283" cy="2273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8664F7-CD75-EB4C-92ED-54E8C6EE01DF}"/>
              </a:ext>
            </a:extLst>
          </p:cNvPr>
          <p:cNvSpPr txBox="1"/>
          <p:nvPr/>
        </p:nvSpPr>
        <p:spPr>
          <a:xfrm>
            <a:off x="366783" y="2958006"/>
            <a:ext cx="647286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Year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altLang="ko-K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=“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2” -&gt; “3” 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로 변경하였더니 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행이 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 err="1">
                <a:effectLst/>
                <a:latin typeface="Consolas" panose="020B0609020204030204" pitchFamily="49" charset="0"/>
              </a:rPr>
              <a:t>열씩</a:t>
            </a:r>
            <a:r>
              <a:rPr lang="ko-KR" altLang="en-US" sz="1200" b="0" dirty="0">
                <a:effectLst/>
                <a:latin typeface="Consolas" panose="020B0609020204030204" pitchFamily="49" charset="0"/>
              </a:rPr>
              <a:t> 밀려남</a:t>
            </a:r>
            <a:r>
              <a:rPr lang="en-US" altLang="ko-KR" sz="1200" b="0" dirty="0">
                <a:effectLst/>
                <a:latin typeface="Consolas" panose="020B0609020204030204" pitchFamily="49" charset="0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ACBE3-3BEE-CBD6-CEBA-478E1D394A27}"/>
              </a:ext>
            </a:extLst>
          </p:cNvPr>
          <p:cNvSpPr txBox="1"/>
          <p:nvPr/>
        </p:nvSpPr>
        <p:spPr>
          <a:xfrm>
            <a:off x="381477" y="6137674"/>
            <a:ext cx="647286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- 1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행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열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Year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밑에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행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열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&gt;1969&lt;</a:t>
            </a:r>
            <a:r>
              <a:rPr lang="en-US" altLang="ko-KR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를 넣었음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2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E0B0DC-59ED-8B5C-17CC-358E8614D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7" y="3493879"/>
            <a:ext cx="3328756" cy="2222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235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F3E6A2C-672F-B835-85F3-1F803EF7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6" y="3698624"/>
            <a:ext cx="2923120" cy="18807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30D35F-1A19-0F9C-8A01-274E7FF3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8" y="643284"/>
            <a:ext cx="3328756" cy="2273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E2C062-66B3-384F-050A-F715AB288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494" y="643284"/>
            <a:ext cx="4165552" cy="24485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2D8B95E-409E-BFB3-5495-7442EC81A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170" y="2916701"/>
            <a:ext cx="3024882" cy="25237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79FEA4-8EF0-60AC-FA6F-4CED431B40D0}"/>
              </a:ext>
            </a:extLst>
          </p:cNvPr>
          <p:cNvSpPr txBox="1"/>
          <p:nvPr/>
        </p:nvSpPr>
        <p:spPr>
          <a:xfrm>
            <a:off x="5182257" y="5586394"/>
            <a:ext cx="647286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altLang="ko-KR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만 늘리면 이렇게 변함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2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95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3BD4C6-3898-600F-0DE1-E152D80D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062" y="3482207"/>
            <a:ext cx="3200400" cy="2476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7F87C9-5EE1-7458-C5D6-33D96EE7E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481" y="500394"/>
            <a:ext cx="3798981" cy="2559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5F8569-C821-60EF-43DB-36A0DF97C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867" y="682401"/>
            <a:ext cx="4002376" cy="2195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222483-DDBF-FFF2-A554-9F6C7BC5F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65" y="3482207"/>
            <a:ext cx="3510379" cy="2476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EAB7C-0534-1764-23F7-F8BF143F0F19}"/>
              </a:ext>
            </a:extLst>
          </p:cNvPr>
          <p:cNvSpPr txBox="1"/>
          <p:nvPr/>
        </p:nvSpPr>
        <p:spPr>
          <a:xfrm>
            <a:off x="299864" y="6286333"/>
            <a:ext cx="647286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이런 문제는 간단히 룰로 하기 쉽지 않아 보임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모르겠음 솔직히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</a:t>
            </a:r>
            <a:endParaRPr lang="en-US" altLang="ko-KR" sz="12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3E6A2C-672F-B835-85F3-1F803EF7E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56" y="3698624"/>
            <a:ext cx="2923120" cy="18807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30D35F-1A19-0F9C-8A01-274E7FF34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38" y="643284"/>
            <a:ext cx="3328756" cy="2273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6DEB233-38E9-2BB2-BE59-8B96FCB78A87}"/>
              </a:ext>
            </a:extLst>
          </p:cNvPr>
          <p:cNvSpPr/>
          <p:nvPr/>
        </p:nvSpPr>
        <p:spPr>
          <a:xfrm>
            <a:off x="3670812" y="1575597"/>
            <a:ext cx="162537" cy="20439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6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8495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테이블 구조 데이터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(Table structure data)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란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665513-7535-3FE1-EE11-245EB1879D5E}"/>
              </a:ext>
            </a:extLst>
          </p:cNvPr>
          <p:cNvSpPr txBox="1"/>
          <p:nvPr/>
        </p:nvSpPr>
        <p:spPr>
          <a:xfrm>
            <a:off x="536114" y="598896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effectLst/>
                <a:latin typeface="Abadi" panose="020B0604020104020204" pitchFamily="34" charset="0"/>
              </a:rPr>
              <a:t>Table </a:t>
            </a:r>
            <a:r>
              <a:rPr lang="ko-KR" altLang="en-US" sz="1800" b="1" i="0" dirty="0">
                <a:effectLst/>
                <a:latin typeface="Abadi" panose="020B0604020104020204" pitchFamily="34" charset="0"/>
              </a:rPr>
              <a:t>의</a:t>
            </a:r>
            <a:r>
              <a:rPr lang="en-US" altLang="ko-KR" sz="1800" b="1" i="0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sz="1800" b="1" i="0" dirty="0">
                <a:effectLst/>
                <a:latin typeface="Abadi" panose="020B0604020104020204" pitchFamily="34" charset="0"/>
              </a:rPr>
              <a:t>행</a:t>
            </a:r>
            <a:r>
              <a:rPr lang="en-US" altLang="ko-KR" sz="1800" b="1" i="0" dirty="0">
                <a:effectLst/>
                <a:latin typeface="Abadi" panose="020B0604020104020204" pitchFamily="34" charset="0"/>
              </a:rPr>
              <a:t>(row)</a:t>
            </a:r>
            <a:r>
              <a:rPr lang="ko-KR" altLang="en-US" sz="1800" b="1" i="0" dirty="0">
                <a:effectLst/>
                <a:latin typeface="Abadi" panose="020B0604020104020204" pitchFamily="34" charset="0"/>
              </a:rPr>
              <a:t>과 열</a:t>
            </a:r>
            <a:r>
              <a:rPr lang="en-US" altLang="ko-KR" sz="1800" b="1" i="0" dirty="0">
                <a:effectLst/>
                <a:latin typeface="Abadi" panose="020B0604020104020204" pitchFamily="34" charset="0"/>
              </a:rPr>
              <a:t>(column)</a:t>
            </a:r>
            <a:r>
              <a:rPr lang="ko-KR" altLang="en-US" sz="1800" b="1" i="0" dirty="0">
                <a:effectLst/>
                <a:latin typeface="Abadi" panose="020B0604020104020204" pitchFamily="34" charset="0"/>
              </a:rPr>
              <a:t>의 정보로 구성된 </a:t>
            </a:r>
            <a:r>
              <a:rPr lang="en-US" altLang="ko-KR" sz="1800" b="1" i="0" dirty="0">
                <a:effectLst/>
                <a:latin typeface="Abadi" panose="020B0604020104020204" pitchFamily="34" charset="0"/>
              </a:rPr>
              <a:t>DATA</a:t>
            </a:r>
            <a:r>
              <a:rPr lang="ko-KR" altLang="en-US" sz="1800" b="1" i="0" dirty="0">
                <a:effectLst/>
                <a:latin typeface="Abadi" panose="020B0604020104020204" pitchFamily="34" charset="0"/>
              </a:rPr>
              <a:t> </a:t>
            </a:r>
            <a:endParaRPr lang="en-US" altLang="ko-KR" sz="1800" b="1" i="0" dirty="0">
              <a:effectLst/>
              <a:latin typeface="Abadi" panose="020B0604020104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538C52E-3A8B-52C0-4411-3C05C59BB000}"/>
              </a:ext>
            </a:extLst>
          </p:cNvPr>
          <p:cNvGrpSpPr/>
          <p:nvPr/>
        </p:nvGrpSpPr>
        <p:grpSpPr>
          <a:xfrm>
            <a:off x="451259" y="1618918"/>
            <a:ext cx="11289482" cy="3976540"/>
            <a:chOff x="287325" y="1316913"/>
            <a:chExt cx="12286932" cy="44043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E5F4944-9187-F6E2-37F0-A9B555784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3252" y="2694207"/>
              <a:ext cx="1598670" cy="98495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4B3FA6-9EEA-B6B9-10E1-11CBDF10B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6224" y="1983603"/>
              <a:ext cx="1956853" cy="3070998"/>
            </a:xfrm>
            <a:prstGeom prst="rect">
              <a:avLst/>
            </a:prstGeom>
          </p:spPr>
        </p:pic>
        <p:pic>
          <p:nvPicPr>
            <p:cNvPr id="1028" name="Picture 4" descr="example excel sheet">
              <a:extLst>
                <a:ext uri="{FF2B5EF4-FFF2-40B4-BE49-F238E27FC236}">
                  <a16:creationId xmlns:a16="http://schemas.microsoft.com/office/drawing/2014/main" id="{12638902-9C76-24C0-2CB6-B4DE2E1526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405"/>
            <a:stretch/>
          </p:blipFill>
          <p:spPr bwMode="auto">
            <a:xfrm>
              <a:off x="475925" y="1832296"/>
              <a:ext cx="2386494" cy="295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xcel sheet exported to csv file format">
              <a:extLst>
                <a:ext uri="{FF2B5EF4-FFF2-40B4-BE49-F238E27FC236}">
                  <a16:creationId xmlns:a16="http://schemas.microsoft.com/office/drawing/2014/main" id="{64C9A538-3E82-0FC6-4FEE-1EEDBCB1FD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54"/>
            <a:stretch/>
          </p:blipFill>
          <p:spPr bwMode="auto">
            <a:xfrm>
              <a:off x="1678125" y="3240440"/>
              <a:ext cx="2298685" cy="2329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F5EEDD7-B694-30A6-AC31-008AEF913797}"/>
                </a:ext>
              </a:extLst>
            </p:cNvPr>
            <p:cNvSpPr/>
            <p:nvPr/>
          </p:nvSpPr>
          <p:spPr>
            <a:xfrm>
              <a:off x="4464201" y="1316913"/>
              <a:ext cx="3933180" cy="4404379"/>
            </a:xfrm>
            <a:prstGeom prst="roundRect">
              <a:avLst>
                <a:gd name="adj" fmla="val 785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2FBE68D-47FD-0710-4D22-18157774D32E}"/>
                </a:ext>
              </a:extLst>
            </p:cNvPr>
            <p:cNvSpPr/>
            <p:nvPr/>
          </p:nvSpPr>
          <p:spPr>
            <a:xfrm>
              <a:off x="287325" y="1316913"/>
              <a:ext cx="3933180" cy="4404379"/>
            </a:xfrm>
            <a:prstGeom prst="roundRect">
              <a:avLst>
                <a:gd name="adj" fmla="val 785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FB403D-5442-9480-E7B6-EAB7BE683111}"/>
                </a:ext>
              </a:extLst>
            </p:cNvPr>
            <p:cNvSpPr txBox="1"/>
            <p:nvPr/>
          </p:nvSpPr>
          <p:spPr>
            <a:xfrm>
              <a:off x="1612749" y="1354676"/>
              <a:ext cx="1289791" cy="395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i="0" dirty="0">
                  <a:effectLst/>
                  <a:latin typeface="Abadi" panose="020B0604020104020204" pitchFamily="34" charset="0"/>
                </a:rPr>
                <a:t>CSV file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96F2B2-9509-5D08-C945-5913F56EAB4F}"/>
                </a:ext>
              </a:extLst>
            </p:cNvPr>
            <p:cNvSpPr txBox="1"/>
            <p:nvPr/>
          </p:nvSpPr>
          <p:spPr>
            <a:xfrm>
              <a:off x="5785895" y="1355941"/>
              <a:ext cx="1289791" cy="395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i="0" dirty="0">
                  <a:effectLst/>
                  <a:latin typeface="Abadi" panose="020B0604020104020204" pitchFamily="34" charset="0"/>
                </a:rPr>
                <a:t>HTML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B90A64B-E300-BA9E-E37D-2F2F30B61AE6}"/>
                </a:ext>
              </a:extLst>
            </p:cNvPr>
            <p:cNvSpPr/>
            <p:nvPr/>
          </p:nvSpPr>
          <p:spPr>
            <a:xfrm>
              <a:off x="8641077" y="1316913"/>
              <a:ext cx="3933180" cy="4404379"/>
            </a:xfrm>
            <a:prstGeom prst="roundRect">
              <a:avLst>
                <a:gd name="adj" fmla="val 785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660ECD-7C04-CA11-8E4C-186B6EFFB4DA}"/>
                </a:ext>
              </a:extLst>
            </p:cNvPr>
            <p:cNvSpPr txBox="1"/>
            <p:nvPr/>
          </p:nvSpPr>
          <p:spPr>
            <a:xfrm>
              <a:off x="9962771" y="1355941"/>
              <a:ext cx="12897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latin typeface="Abadi" panose="020B0604020104020204" pitchFamily="34" charset="0"/>
                </a:rPr>
                <a:t>list</a:t>
              </a:r>
              <a:endParaRPr lang="en-US" altLang="ko-KR" sz="2000" b="1" i="0" dirty="0">
                <a:effectLst/>
                <a:latin typeface="Abadi" panose="020B0604020104020204" pitchFamily="34" charset="0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31B25DF-4BEA-BD94-1BAE-958BFF9C7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8774" y="2076190"/>
              <a:ext cx="3467584" cy="94310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22A24CC-5EE4-4467-F3C1-9205CF93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8774" y="3369167"/>
              <a:ext cx="3467584" cy="1733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97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11280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왜 테이블 구조 데이터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(Table structure data)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복원이 필요한가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201ED-61AA-B205-6579-095953C6D4E2}"/>
              </a:ext>
            </a:extLst>
          </p:cNvPr>
          <p:cNvSpPr txBox="1"/>
          <p:nvPr/>
        </p:nvSpPr>
        <p:spPr>
          <a:xfrm>
            <a:off x="1008776" y="5287428"/>
            <a:ext cx="10366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</a:rPr>
              <a:t>대규모 언어 모델</a:t>
            </a:r>
            <a:r>
              <a:rPr lang="en-US" altLang="ko-KR" b="0" i="0" dirty="0">
                <a:effectLst/>
              </a:rPr>
              <a:t>(LLM)</a:t>
            </a:r>
            <a:r>
              <a:rPr lang="ko-KR" altLang="en-US" b="0" i="0" dirty="0">
                <a:effectLst/>
              </a:rPr>
              <a:t>들은 현저한 발전을 이루고 있다</a:t>
            </a:r>
            <a:r>
              <a:rPr lang="en-US" altLang="ko-KR" b="0" i="0" dirty="0">
                <a:effectLst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</a:rPr>
              <a:t>LLM</a:t>
            </a:r>
            <a:r>
              <a:rPr lang="ko-KR" altLang="en-US" b="0" i="0" dirty="0">
                <a:effectLst/>
              </a:rPr>
              <a:t>에 텍스트 지침</a:t>
            </a:r>
            <a:r>
              <a:rPr lang="en-US" altLang="ko-KR" b="0" i="0" dirty="0">
                <a:effectLst/>
              </a:rPr>
              <a:t>(Instruction)</a:t>
            </a:r>
            <a:r>
              <a:rPr lang="ko-KR" altLang="en-US" b="0" i="0" dirty="0">
                <a:effectLst/>
              </a:rPr>
              <a:t>이나 질문</a:t>
            </a:r>
            <a:r>
              <a:rPr lang="en-US" altLang="ko-KR" b="0" i="0" dirty="0">
                <a:effectLst/>
              </a:rPr>
              <a:t>(question)</a:t>
            </a:r>
            <a:r>
              <a:rPr lang="ko-KR" altLang="en-US" b="0" i="0" dirty="0">
                <a:effectLst/>
              </a:rPr>
              <a:t>을 제공하면 대부분의 경우 모델로부터 정확한 응답</a:t>
            </a:r>
            <a:r>
              <a:rPr lang="ko-KR" altLang="en-US" dirty="0"/>
              <a:t>을 얻을 수 있다</a:t>
            </a:r>
            <a:r>
              <a:rPr lang="en-US" altLang="ko-KR" dirty="0"/>
              <a:t>.</a:t>
            </a:r>
            <a:endParaRPr lang="en-US" altLang="ko-KR" sz="1800" b="1" i="0" dirty="0">
              <a:effectLst/>
            </a:endParaRPr>
          </a:p>
        </p:txBody>
      </p:sp>
      <p:pic>
        <p:nvPicPr>
          <p:cNvPr id="2054" name="Picture 6" descr="Top Five AI Resources for Large Language Models">
            <a:extLst>
              <a:ext uri="{FF2B5EF4-FFF2-40B4-BE49-F238E27FC236}">
                <a16:creationId xmlns:a16="http://schemas.microsoft.com/office/drawing/2014/main" id="{E76486D8-EB9F-1CC1-46B4-A39783E9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481" l="4688" r="95417">
                        <a14:foregroundMark x1="10625" y1="82407" x2="6979" y2="58889"/>
                        <a14:foregroundMark x1="6979" y1="58889" x2="8750" y2="20370"/>
                        <a14:foregroundMark x1="29896" y1="77037" x2="18438" y2="72778"/>
                        <a14:foregroundMark x1="18438" y1="72778" x2="11042" y2="55000"/>
                        <a14:foregroundMark x1="11042" y1="55000" x2="17500" y2="38519"/>
                        <a14:foregroundMark x1="17500" y1="38519" x2="32708" y2="42593"/>
                        <a14:foregroundMark x1="32708" y1="42593" x2="34583" y2="64815"/>
                        <a14:foregroundMark x1="34583" y1="64815" x2="31458" y2="74815"/>
                        <a14:foregroundMark x1="31458" y1="74815" x2="30208" y2="76852"/>
                        <a14:foregroundMark x1="17083" y1="63889" x2="23542" y2="49444"/>
                        <a14:foregroundMark x1="23542" y1="49444" x2="30625" y2="50556"/>
                        <a14:foregroundMark x1="30625" y1="50556" x2="31354" y2="64630"/>
                        <a14:foregroundMark x1="31354" y1="64630" x2="28229" y2="64444"/>
                        <a14:foregroundMark x1="53229" y1="70926" x2="54688" y2="61667"/>
                        <a14:foregroundMark x1="54688" y1="61667" x2="48958" y2="63704"/>
                        <a14:foregroundMark x1="48958" y1="63704" x2="51250" y2="52778"/>
                        <a14:foregroundMark x1="51250" y1="52778" x2="46563" y2="57407"/>
                        <a14:foregroundMark x1="46563" y1="57407" x2="50104" y2="48889"/>
                        <a14:foregroundMark x1="50104" y1="48889" x2="43854" y2="47222"/>
                        <a14:foregroundMark x1="43854" y1="47222" x2="44896" y2="45741"/>
                        <a14:foregroundMark x1="57396" y1="61111" x2="55208" y2="53148"/>
                        <a14:foregroundMark x1="59062" y1="60556" x2="56042" y2="45926"/>
                        <a14:foregroundMark x1="55208" y1="51111" x2="49896" y2="49630"/>
                        <a14:foregroundMark x1="53750" y1="43704" x2="48229" y2="48333"/>
                        <a14:foregroundMark x1="51875" y1="42778" x2="49375" y2="45556"/>
                        <a14:foregroundMark x1="50625" y1="40926" x2="46771" y2="40185"/>
                        <a14:foregroundMark x1="44583" y1="47963" x2="44583" y2="57778"/>
                        <a14:foregroundMark x1="43125" y1="47222" x2="41146" y2="53704"/>
                        <a14:foregroundMark x1="41354" y1="56111" x2="49896" y2="63889"/>
                        <a14:foregroundMark x1="46042" y1="62778" x2="38958" y2="56481"/>
                        <a14:foregroundMark x1="42188" y1="61111" x2="48542" y2="69444"/>
                        <a14:foregroundMark x1="48542" y1="69444" x2="52083" y2="58148"/>
                        <a14:foregroundMark x1="52083" y1="58148" x2="52083" y2="55185"/>
                        <a14:foregroundMark x1="47500" y1="67963" x2="41771" y2="61481"/>
                        <a14:foregroundMark x1="41771" y1="61481" x2="41875" y2="60926"/>
                        <a14:foregroundMark x1="42188" y1="62037" x2="46771" y2="69074"/>
                        <a14:foregroundMark x1="46771" y1="69074" x2="47604" y2="69074"/>
                        <a14:foregroundMark x1="92188" y1="22963" x2="91146" y2="76481"/>
                        <a14:foregroundMark x1="22917" y1="48889" x2="28125" y2="43889"/>
                        <a14:foregroundMark x1="28125" y1="43889" x2="30521" y2="49630"/>
                        <a14:foregroundMark x1="95104" y1="59259" x2="95417" y2="71481"/>
                        <a14:foregroundMark x1="95417" y1="71481" x2="95313" y2="71481"/>
                        <a14:foregroundMark x1="95000" y1="57407" x2="94688" y2="20556"/>
                        <a14:foregroundMark x1="94688" y1="20556" x2="93125" y2="16852"/>
                        <a14:foregroundMark x1="52812" y1="24630" x2="55521" y2="27778"/>
                        <a14:foregroundMark x1="50729" y1="26481" x2="51979" y2="25556"/>
                        <a14:foregroundMark x1="66042" y1="26111" x2="69271" y2="25370"/>
                        <a14:foregroundMark x1="31771" y1="28889" x2="31354" y2="25556"/>
                        <a14:foregroundMark x1="26875" y1="26852" x2="26979" y2="21852"/>
                        <a14:foregroundMark x1="10625" y1="11481" x2="6250" y2="17222"/>
                        <a14:foregroundMark x1="6250" y1="17222" x2="5242" y2="67386"/>
                        <a14:foregroundMark x1="5930" y1="78850" x2="6042" y2="80370"/>
                        <a14:foregroundMark x1="5417" y1="44074" x2="5729" y2="20926"/>
                        <a14:foregroundMark x1="5521" y1="37407" x2="4843" y2="67397"/>
                        <a14:foregroundMark x1="5992" y1="78848" x2="6771" y2="84259"/>
                        <a14:foregroundMark x1="6771" y1="84259" x2="13125" y2="90185"/>
                        <a14:foregroundMark x1="13125" y1="90185" x2="18542" y2="91111"/>
                        <a14:foregroundMark x1="18542" y1="91111" x2="19063" y2="90741"/>
                        <a14:foregroundMark x1="18542" y1="89815" x2="33646" y2="90370"/>
                        <a14:foregroundMark x1="33646" y1="90370" x2="40313" y2="90000"/>
                        <a14:foregroundMark x1="40313" y1="90000" x2="65000" y2="91481"/>
                        <a14:foregroundMark x1="65000" y1="91481" x2="87396" y2="90370"/>
                        <a14:foregroundMark x1="87396" y1="90370" x2="93646" y2="83148"/>
                        <a14:foregroundMark x1="93646" y1="83148" x2="95104" y2="71296"/>
                        <a14:foregroundMark x1="95104" y1="71296" x2="95000" y2="68889"/>
                        <a14:foregroundMark x1="5104" y1="67593" x2="5000" y2="65185"/>
                        <a14:foregroundMark x1="5000" y1="67407" x2="5104" y2="64815"/>
                        <a14:foregroundMark x1="4688" y1="68519" x2="5000" y2="64259"/>
                        <a14:foregroundMark x1="89167" y1="11296" x2="10938" y2="11667"/>
                        <a14:backgroundMark x1="4504" y1="70115" x2="4583" y2="78889"/>
                        <a14:backgroundMark x1="4479" y1="67407" x2="4486" y2="6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52" y="2183922"/>
            <a:ext cx="2986479" cy="16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3371B7B-665C-B3D7-F203-1BE6D767F698}"/>
              </a:ext>
            </a:extLst>
          </p:cNvPr>
          <p:cNvSpPr/>
          <p:nvPr/>
        </p:nvSpPr>
        <p:spPr>
          <a:xfrm rot="18900000">
            <a:off x="3960211" y="3702521"/>
            <a:ext cx="456304" cy="453005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C4AF2B1-A3AF-D435-B2BC-C0BBE1FD4DBD}"/>
              </a:ext>
            </a:extLst>
          </p:cNvPr>
          <p:cNvSpPr/>
          <p:nvPr/>
        </p:nvSpPr>
        <p:spPr>
          <a:xfrm>
            <a:off x="7683007" y="2797366"/>
            <a:ext cx="456304" cy="453005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44754D3-0271-441A-C1A8-804A8646AF60}"/>
              </a:ext>
            </a:extLst>
          </p:cNvPr>
          <p:cNvSpPr/>
          <p:nvPr/>
        </p:nvSpPr>
        <p:spPr>
          <a:xfrm rot="2700000">
            <a:off x="3960210" y="1983274"/>
            <a:ext cx="456304" cy="453005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CA9A159-E275-D9FC-1AD6-79B8DF325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987" y="2499412"/>
            <a:ext cx="1390830" cy="7997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011A24-1369-BE35-4135-8F21F885D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35" y="3514987"/>
            <a:ext cx="1391781" cy="1391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2FF587-D1D2-F5BB-8D08-2B4F213A0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059" y="1583812"/>
            <a:ext cx="1593657" cy="36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3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11280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왜 테이블 구조 데이터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(Table structure data)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복원이 필요한가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?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559EBB6-5974-35F4-24B9-1EF02E6F312A}"/>
              </a:ext>
            </a:extLst>
          </p:cNvPr>
          <p:cNvGrpSpPr/>
          <p:nvPr/>
        </p:nvGrpSpPr>
        <p:grpSpPr>
          <a:xfrm>
            <a:off x="1851505" y="3183961"/>
            <a:ext cx="2142262" cy="1913664"/>
            <a:chOff x="1851505" y="3183961"/>
            <a:chExt cx="2142262" cy="19136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F0D44D-12AD-7A87-A302-5F813F7B1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400"/>
                      </a14:imgEffect>
                      <a14:imgEffect>
                        <a14:saturation sa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505" y="3183961"/>
              <a:ext cx="1581154" cy="158115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880DB8-1C0E-CD27-5A60-ACA3BBDA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400"/>
                      </a14:imgEffect>
                      <a14:imgEffect>
                        <a14:saturation sa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059" y="3350216"/>
              <a:ext cx="1581154" cy="15811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8A09C2-1837-4A4B-F00F-3CB8BE1F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400"/>
                      </a14:imgEffect>
                      <a14:imgEffect>
                        <a14:saturation sa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613" y="3516471"/>
              <a:ext cx="1581154" cy="1581154"/>
            </a:xfrm>
            <a:prstGeom prst="rect">
              <a:avLst/>
            </a:prstGeom>
          </p:spPr>
        </p:pic>
      </p:grpSp>
      <p:pic>
        <p:nvPicPr>
          <p:cNvPr id="2054" name="Picture 6" descr="Top Five AI Resources for Large Language Models">
            <a:extLst>
              <a:ext uri="{FF2B5EF4-FFF2-40B4-BE49-F238E27FC236}">
                <a16:creationId xmlns:a16="http://schemas.microsoft.com/office/drawing/2014/main" id="{E76486D8-EB9F-1CC1-46B4-A39783E9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481" l="4688" r="95417">
                        <a14:foregroundMark x1="10625" y1="82407" x2="6979" y2="58889"/>
                        <a14:foregroundMark x1="6979" y1="58889" x2="8750" y2="20370"/>
                        <a14:foregroundMark x1="29896" y1="77037" x2="18438" y2="72778"/>
                        <a14:foregroundMark x1="18438" y1="72778" x2="11042" y2="55000"/>
                        <a14:foregroundMark x1="11042" y1="55000" x2="17500" y2="38519"/>
                        <a14:foregroundMark x1="17500" y1="38519" x2="32708" y2="42593"/>
                        <a14:foregroundMark x1="32708" y1="42593" x2="34583" y2="64815"/>
                        <a14:foregroundMark x1="34583" y1="64815" x2="31458" y2="74815"/>
                        <a14:foregroundMark x1="31458" y1="74815" x2="30208" y2="76852"/>
                        <a14:foregroundMark x1="17083" y1="63889" x2="23542" y2="49444"/>
                        <a14:foregroundMark x1="23542" y1="49444" x2="30625" y2="50556"/>
                        <a14:foregroundMark x1="30625" y1="50556" x2="31354" y2="64630"/>
                        <a14:foregroundMark x1="31354" y1="64630" x2="28229" y2="64444"/>
                        <a14:foregroundMark x1="53229" y1="70926" x2="54688" y2="61667"/>
                        <a14:foregroundMark x1="54688" y1="61667" x2="48958" y2="63704"/>
                        <a14:foregroundMark x1="48958" y1="63704" x2="51250" y2="52778"/>
                        <a14:foregroundMark x1="51250" y1="52778" x2="46563" y2="57407"/>
                        <a14:foregroundMark x1="46563" y1="57407" x2="50104" y2="48889"/>
                        <a14:foregroundMark x1="50104" y1="48889" x2="43854" y2="47222"/>
                        <a14:foregroundMark x1="43854" y1="47222" x2="44896" y2="45741"/>
                        <a14:foregroundMark x1="57396" y1="61111" x2="55208" y2="53148"/>
                        <a14:foregroundMark x1="59062" y1="60556" x2="56042" y2="45926"/>
                        <a14:foregroundMark x1="55208" y1="51111" x2="49896" y2="49630"/>
                        <a14:foregroundMark x1="53750" y1="43704" x2="48229" y2="48333"/>
                        <a14:foregroundMark x1="51875" y1="42778" x2="49375" y2="45556"/>
                        <a14:foregroundMark x1="50625" y1="40926" x2="46771" y2="40185"/>
                        <a14:foregroundMark x1="44583" y1="47963" x2="44583" y2="57778"/>
                        <a14:foregroundMark x1="43125" y1="47222" x2="41146" y2="53704"/>
                        <a14:foregroundMark x1="41354" y1="56111" x2="49896" y2="63889"/>
                        <a14:foregroundMark x1="46042" y1="62778" x2="38958" y2="56481"/>
                        <a14:foregroundMark x1="42188" y1="61111" x2="48542" y2="69444"/>
                        <a14:foregroundMark x1="48542" y1="69444" x2="52083" y2="58148"/>
                        <a14:foregroundMark x1="52083" y1="58148" x2="52083" y2="55185"/>
                        <a14:foregroundMark x1="47500" y1="67963" x2="41771" y2="61481"/>
                        <a14:foregroundMark x1="41771" y1="61481" x2="41875" y2="60926"/>
                        <a14:foregroundMark x1="42188" y1="62037" x2="46771" y2="69074"/>
                        <a14:foregroundMark x1="46771" y1="69074" x2="47604" y2="69074"/>
                        <a14:foregroundMark x1="92188" y1="22963" x2="91146" y2="76481"/>
                        <a14:foregroundMark x1="22917" y1="48889" x2="28125" y2="43889"/>
                        <a14:foregroundMark x1="28125" y1="43889" x2="30521" y2="49630"/>
                        <a14:foregroundMark x1="95104" y1="59259" x2="95417" y2="71481"/>
                        <a14:foregroundMark x1="95417" y1="71481" x2="95313" y2="71481"/>
                        <a14:foregroundMark x1="95000" y1="57407" x2="94688" y2="20556"/>
                        <a14:foregroundMark x1="94688" y1="20556" x2="93125" y2="16852"/>
                        <a14:foregroundMark x1="52812" y1="24630" x2="55521" y2="27778"/>
                        <a14:foregroundMark x1="50729" y1="26481" x2="51979" y2="25556"/>
                        <a14:foregroundMark x1="66042" y1="26111" x2="69271" y2="25370"/>
                        <a14:foregroundMark x1="31771" y1="28889" x2="31354" y2="25556"/>
                        <a14:foregroundMark x1="26875" y1="26852" x2="26979" y2="21852"/>
                        <a14:foregroundMark x1="10625" y1="11481" x2="6250" y2="17222"/>
                        <a14:foregroundMark x1="6250" y1="17222" x2="5242" y2="67386"/>
                        <a14:foregroundMark x1="5930" y1="78850" x2="6042" y2="80370"/>
                        <a14:foregroundMark x1="5417" y1="44074" x2="5729" y2="20926"/>
                        <a14:foregroundMark x1="5521" y1="37407" x2="4843" y2="67397"/>
                        <a14:foregroundMark x1="5992" y1="78848" x2="6771" y2="84259"/>
                        <a14:foregroundMark x1="6771" y1="84259" x2="13125" y2="90185"/>
                        <a14:foregroundMark x1="13125" y1="90185" x2="18542" y2="91111"/>
                        <a14:foregroundMark x1="18542" y1="91111" x2="19063" y2="90741"/>
                        <a14:foregroundMark x1="18542" y1="89815" x2="33646" y2="90370"/>
                        <a14:foregroundMark x1="33646" y1="90370" x2="40313" y2="90000"/>
                        <a14:foregroundMark x1="40313" y1="90000" x2="65000" y2="91481"/>
                        <a14:foregroundMark x1="65000" y1="91481" x2="87396" y2="90370"/>
                        <a14:foregroundMark x1="87396" y1="90370" x2="93646" y2="83148"/>
                        <a14:foregroundMark x1="93646" y1="83148" x2="95104" y2="71296"/>
                        <a14:foregroundMark x1="95104" y1="71296" x2="95000" y2="68889"/>
                        <a14:foregroundMark x1="5104" y1="67593" x2="5000" y2="65185"/>
                        <a14:foregroundMark x1="5000" y1="67407" x2="5104" y2="64815"/>
                        <a14:foregroundMark x1="4688" y1="68519" x2="5000" y2="64259"/>
                        <a14:foregroundMark x1="89167" y1="11296" x2="10938" y2="11667"/>
                        <a14:backgroundMark x1="4504" y1="70115" x2="4583" y2="78889"/>
                        <a14:backgroundMark x1="4479" y1="67407" x2="4486" y2="6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52" y="2183922"/>
            <a:ext cx="2986479" cy="16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3371B7B-665C-B3D7-F203-1BE6D767F698}"/>
              </a:ext>
            </a:extLst>
          </p:cNvPr>
          <p:cNvSpPr/>
          <p:nvPr/>
        </p:nvSpPr>
        <p:spPr>
          <a:xfrm rot="18900000">
            <a:off x="3960211" y="3702521"/>
            <a:ext cx="456304" cy="453005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C4AF2B1-A3AF-D435-B2BC-C0BBE1FD4DBD}"/>
              </a:ext>
            </a:extLst>
          </p:cNvPr>
          <p:cNvSpPr/>
          <p:nvPr/>
        </p:nvSpPr>
        <p:spPr>
          <a:xfrm>
            <a:off x="7683007" y="2797366"/>
            <a:ext cx="456304" cy="453005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44754D3-0271-441A-C1A8-804A8646AF60}"/>
              </a:ext>
            </a:extLst>
          </p:cNvPr>
          <p:cNvSpPr/>
          <p:nvPr/>
        </p:nvSpPr>
        <p:spPr>
          <a:xfrm rot="2700000">
            <a:off x="3960210" y="1983274"/>
            <a:ext cx="456304" cy="453005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E53421-EF44-DB5B-75B2-BB65FEB6D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059" y="1583812"/>
            <a:ext cx="1593657" cy="3602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A97805-C413-E62E-253E-E7A5A42AEED8}"/>
              </a:ext>
            </a:extLst>
          </p:cNvPr>
          <p:cNvSpPr txBox="1"/>
          <p:nvPr/>
        </p:nvSpPr>
        <p:spPr>
          <a:xfrm>
            <a:off x="983608" y="5188688"/>
            <a:ext cx="108532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i="0" dirty="0">
                <a:effectLst/>
              </a:rPr>
              <a:t>하지만</a:t>
            </a:r>
            <a:r>
              <a:rPr lang="en-US" altLang="ko-KR" i="0" dirty="0">
                <a:effectLst/>
              </a:rPr>
              <a:t>, </a:t>
            </a:r>
            <a:r>
              <a:rPr lang="ko-KR" altLang="en-US" i="0" dirty="0">
                <a:effectLst/>
              </a:rPr>
              <a:t>현실에서는 수많은 </a:t>
            </a:r>
            <a:r>
              <a:rPr lang="en-US" altLang="ko-KR" dirty="0"/>
              <a:t>Document</a:t>
            </a:r>
            <a:r>
              <a:rPr lang="ko-KR" altLang="en-US" dirty="0"/>
              <a:t>들이 </a:t>
            </a:r>
            <a:r>
              <a:rPr lang="en-US" altLang="ko-KR" dirty="0"/>
              <a:t>PDF</a:t>
            </a:r>
            <a:r>
              <a:rPr lang="ko-KR" altLang="en-US" dirty="0"/>
              <a:t>파일 형식이나 </a:t>
            </a:r>
            <a:r>
              <a:rPr lang="en-US" altLang="ko-KR" dirty="0"/>
              <a:t>Image </a:t>
            </a:r>
            <a:r>
              <a:rPr lang="ko-KR" altLang="en-US" dirty="0"/>
              <a:t>캡쳐 형식이 존재</a:t>
            </a:r>
            <a:r>
              <a:rPr lang="en-US" altLang="ko-KR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입력이 </a:t>
            </a:r>
            <a:r>
              <a:rPr lang="en-US" altLang="ko-KR" dirty="0"/>
              <a:t>“Text </a:t>
            </a:r>
            <a:r>
              <a:rPr lang="ko-KR" altLang="en-US" dirty="0"/>
              <a:t>형식이 아닌</a:t>
            </a:r>
            <a:r>
              <a:rPr lang="en-US" altLang="ko-KR" dirty="0"/>
              <a:t> Document”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아직까지 잘못된 응답을 하는 문제점이 발생</a:t>
            </a:r>
            <a:r>
              <a:rPr lang="en-US" altLang="ko-KR" dirty="0"/>
              <a:t>.</a:t>
            </a:r>
            <a:endParaRPr lang="en-US" altLang="ko-KR" sz="180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i="0" dirty="0">
                <a:effectLst/>
              </a:rPr>
              <a:t>이 문제들 중 하나는 </a:t>
            </a:r>
            <a:r>
              <a:rPr lang="en-US" altLang="ko-KR" dirty="0"/>
              <a:t>P</a:t>
            </a:r>
            <a:r>
              <a:rPr lang="en-US" altLang="ko-KR" sz="1800" i="0" dirty="0">
                <a:effectLst/>
              </a:rPr>
              <a:t>arsing </a:t>
            </a:r>
            <a:r>
              <a:rPr lang="ko-KR" altLang="en-US" dirty="0"/>
              <a:t>단계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ko-KR" altLang="en-US" sz="1800" i="0" dirty="0">
                <a:effectLst/>
              </a:rPr>
              <a:t> </a:t>
            </a:r>
            <a:r>
              <a:rPr lang="en-US" altLang="ko-KR" sz="1800" i="0" dirty="0">
                <a:effectLst/>
              </a:rPr>
              <a:t>Preprocessing</a:t>
            </a:r>
            <a:r>
              <a:rPr lang="ko-KR" altLang="en-US" sz="1800" i="0" dirty="0">
                <a:effectLst/>
              </a:rPr>
              <a:t>단계에서 에러가 발생</a:t>
            </a:r>
            <a:r>
              <a:rPr lang="en-US" altLang="ko-KR" sz="1800" i="0" dirty="0">
                <a:effectLst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6B4C412-6926-3AD1-B08D-9E2672CC0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2970" y="2521183"/>
            <a:ext cx="2630035" cy="8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3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FDFC9D3-0A37-B204-91A4-E8C3B18AE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r="85796"/>
          <a:stretch/>
        </p:blipFill>
        <p:spPr bwMode="auto">
          <a:xfrm>
            <a:off x="1576490" y="1450679"/>
            <a:ext cx="435215" cy="26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7E177-4103-5DE4-499E-88EA42EFDB6E}"/>
              </a:ext>
            </a:extLst>
          </p:cNvPr>
          <p:cNvSpPr txBox="1"/>
          <p:nvPr/>
        </p:nvSpPr>
        <p:spPr>
          <a:xfrm>
            <a:off x="362824" y="451902"/>
            <a:ext cx="11280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왜 테이블 구조 데이터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(Table structure data) </a:t>
            </a:r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복원이 필요한가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9D1A3-354B-536E-F986-86123FF0CD98}"/>
              </a:ext>
            </a:extLst>
          </p:cNvPr>
          <p:cNvSpPr txBox="1"/>
          <p:nvPr/>
        </p:nvSpPr>
        <p:spPr>
          <a:xfrm>
            <a:off x="535387" y="4396686"/>
            <a:ext cx="9511412" cy="230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PDF</a:t>
            </a:r>
            <a:r>
              <a:rPr lang="ko-KR" altLang="en-US" sz="1600" dirty="0"/>
              <a:t> </a:t>
            </a:r>
            <a:r>
              <a:rPr lang="en-US" altLang="ko-KR" sz="1600" dirty="0">
                <a:latin typeface="Abadi" panose="020B0604020104020204" pitchFamily="34" charset="0"/>
              </a:rPr>
              <a:t>Parsing library</a:t>
            </a:r>
            <a:r>
              <a:rPr lang="ko-KR" altLang="en-US" sz="1600" dirty="0">
                <a:latin typeface="Abadi" panose="020B0604020104020204" pitchFamily="34" charset="0"/>
              </a:rPr>
              <a:t>를</a:t>
            </a:r>
            <a:r>
              <a:rPr lang="en-US" altLang="ko-KR" sz="1600" dirty="0">
                <a:latin typeface="Abadi" panose="020B0604020104020204" pitchFamily="34" charset="0"/>
              </a:rPr>
              <a:t> </a:t>
            </a:r>
            <a:r>
              <a:rPr lang="ko-KR" altLang="en-US" sz="1600" dirty="0">
                <a:latin typeface="Abadi" panose="020B0604020104020204" pitchFamily="34" charset="0"/>
              </a:rPr>
              <a:t>사용하여 </a:t>
            </a:r>
            <a:r>
              <a:rPr lang="en-US" altLang="ko-KR" sz="1600" dirty="0"/>
              <a:t>Text</a:t>
            </a:r>
            <a:r>
              <a:rPr lang="ko-KR" altLang="en-US" sz="1600" dirty="0"/>
              <a:t>와 </a:t>
            </a:r>
            <a:r>
              <a:rPr lang="en-US" altLang="ko-KR" sz="1600" dirty="0"/>
              <a:t>Table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가각</a:t>
            </a:r>
            <a:r>
              <a:rPr lang="ko-KR" altLang="en-US" sz="1600" dirty="0"/>
              <a:t> </a:t>
            </a:r>
            <a:r>
              <a:rPr lang="en-US" altLang="ko-KR" sz="1600" dirty="0"/>
              <a:t>chunk</a:t>
            </a:r>
            <a:r>
              <a:rPr lang="ko-KR" altLang="en-US" sz="1600" dirty="0"/>
              <a:t>로 나눔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GPT-4</a:t>
            </a:r>
            <a:r>
              <a:rPr lang="ko-KR" altLang="en-US" sz="1600" dirty="0"/>
              <a:t>를 사용하여 각각의 </a:t>
            </a:r>
            <a:r>
              <a:rPr lang="en-US" altLang="ko-KR" sz="1600" dirty="0"/>
              <a:t>chunk</a:t>
            </a:r>
            <a:r>
              <a:rPr lang="ko-KR" altLang="en-US" sz="1600" dirty="0"/>
              <a:t>를 요약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요약문을 가지고  </a:t>
            </a:r>
            <a:r>
              <a:rPr lang="en-US" altLang="ko-KR" sz="1600" dirty="0" err="1"/>
              <a:t>OpenAIEmbdding</a:t>
            </a:r>
            <a:r>
              <a:rPr lang="ko-KR" altLang="en-US" sz="1600" dirty="0"/>
              <a:t>을 통해 </a:t>
            </a:r>
            <a:r>
              <a:rPr lang="en-US" altLang="ko-KR" sz="1600" dirty="0" err="1"/>
              <a:t>vectorstore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Question</a:t>
            </a:r>
            <a:r>
              <a:rPr lang="ko-KR" altLang="en-US" sz="1600" dirty="0"/>
              <a:t>이 입력되면 </a:t>
            </a:r>
            <a:r>
              <a:rPr lang="en-US" altLang="ko-KR" sz="1600" dirty="0" err="1"/>
              <a:t>vectorstore</a:t>
            </a:r>
            <a:r>
              <a:rPr lang="ko-KR" altLang="en-US" sz="1600" dirty="0"/>
              <a:t>로 부터 </a:t>
            </a:r>
            <a:r>
              <a:rPr lang="en-US" altLang="ko-KR" sz="1600" dirty="0"/>
              <a:t>Retriever</a:t>
            </a:r>
            <a:r>
              <a:rPr lang="ko-KR" altLang="en-US" sz="1600" dirty="0"/>
              <a:t>을 진행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검색된 결과와</a:t>
            </a:r>
            <a:r>
              <a:rPr lang="en-US" altLang="ko-KR" sz="1600" dirty="0"/>
              <a:t> question</a:t>
            </a:r>
            <a:r>
              <a:rPr lang="ko-KR" altLang="en-US" sz="1600" dirty="0"/>
              <a:t>을 사용하여 </a:t>
            </a:r>
            <a:r>
              <a:rPr lang="en-US" altLang="ko-KR" sz="1600" dirty="0"/>
              <a:t>Prompt template</a:t>
            </a:r>
            <a:r>
              <a:rPr lang="ko-KR" altLang="en-US" sz="1600" dirty="0"/>
              <a:t>을 생성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GPT-4</a:t>
            </a:r>
            <a:r>
              <a:rPr lang="ko-KR" altLang="en-US" sz="1600" dirty="0"/>
              <a:t>로부터 </a:t>
            </a:r>
            <a:r>
              <a:rPr lang="en-US" altLang="ko-KR" sz="1600" dirty="0"/>
              <a:t>Answer generation</a:t>
            </a:r>
            <a:r>
              <a:rPr lang="ko-KR" altLang="en-US" sz="1600" dirty="0"/>
              <a:t>실행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6EEA32D-958F-556E-D620-E25D01BA7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6" t="138" r="45152" b="-138"/>
          <a:stretch/>
        </p:blipFill>
        <p:spPr bwMode="auto">
          <a:xfrm>
            <a:off x="6186287" y="1548555"/>
            <a:ext cx="1147190" cy="26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A4E4E55-1048-0C9B-C6E4-5837CAE83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1" t="138" r="378" b="-138"/>
          <a:stretch/>
        </p:blipFill>
        <p:spPr bwMode="auto">
          <a:xfrm>
            <a:off x="7872887" y="1836835"/>
            <a:ext cx="4174582" cy="214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5403FD-E535-4B49-44CC-E373FE377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331" y="2700978"/>
            <a:ext cx="526556" cy="44278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2D4BD70-4D96-5111-7EC0-AB87E23B9741}"/>
              </a:ext>
            </a:extLst>
          </p:cNvPr>
          <p:cNvGrpSpPr/>
          <p:nvPr/>
        </p:nvGrpSpPr>
        <p:grpSpPr>
          <a:xfrm>
            <a:off x="184336" y="2155041"/>
            <a:ext cx="1340281" cy="1241848"/>
            <a:chOff x="1851505" y="3183961"/>
            <a:chExt cx="2142262" cy="191366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2AA5CC-F37E-84FE-32AB-B2B82F698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400"/>
                      </a14:imgEffect>
                      <a14:imgEffect>
                        <a14:saturation sa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505" y="3183961"/>
              <a:ext cx="1581154" cy="158115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A34E17C-EFA7-53C6-0A64-C72492F2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400"/>
                      </a14:imgEffect>
                      <a14:imgEffect>
                        <a14:saturation sa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059" y="3350216"/>
              <a:ext cx="1581154" cy="158115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22077F-149F-B1C6-3717-E648312D3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400"/>
                      </a14:imgEffect>
                      <a14:imgEffect>
                        <a14:saturation sa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613" y="3516471"/>
              <a:ext cx="1581154" cy="158115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8194C40-463F-B70C-2154-C67289F60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r="54839"/>
          <a:stretch/>
        </p:blipFill>
        <p:spPr bwMode="auto">
          <a:xfrm>
            <a:off x="3171749" y="1548555"/>
            <a:ext cx="2963693" cy="265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AA871BA-30F7-BDDD-1303-C26CC1764C34}"/>
              </a:ext>
            </a:extLst>
          </p:cNvPr>
          <p:cNvSpPr/>
          <p:nvPr/>
        </p:nvSpPr>
        <p:spPr>
          <a:xfrm rot="20700000">
            <a:off x="2198409" y="2010721"/>
            <a:ext cx="788422" cy="72019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TSR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BFD4106-2386-5E0F-C79B-A234EA520F1B}"/>
              </a:ext>
            </a:extLst>
          </p:cNvPr>
          <p:cNvSpPr/>
          <p:nvPr/>
        </p:nvSpPr>
        <p:spPr>
          <a:xfrm rot="900000">
            <a:off x="2203232" y="2942865"/>
            <a:ext cx="801832" cy="666561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5B516-637A-F364-8CBC-FCDF9A118CBA}"/>
              </a:ext>
            </a:extLst>
          </p:cNvPr>
          <p:cNvSpPr txBox="1"/>
          <p:nvPr/>
        </p:nvSpPr>
        <p:spPr>
          <a:xfrm>
            <a:off x="1643461" y="3673617"/>
            <a:ext cx="1191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badi" panose="020B0604020104020204" pitchFamily="34" charset="0"/>
              </a:rPr>
              <a:t>PDF Parsing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E0CB9-0D89-55DD-56B5-53590A4014AC}"/>
              </a:ext>
            </a:extLst>
          </p:cNvPr>
          <p:cNvSpPr txBox="1"/>
          <p:nvPr/>
        </p:nvSpPr>
        <p:spPr>
          <a:xfrm rot="900000">
            <a:off x="2055141" y="3137169"/>
            <a:ext cx="1038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TEXT-OCR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D2EF6-9155-7625-AC58-EDF6CD7E735E}"/>
              </a:ext>
            </a:extLst>
          </p:cNvPr>
          <p:cNvSpPr txBox="1"/>
          <p:nvPr/>
        </p:nvSpPr>
        <p:spPr>
          <a:xfrm>
            <a:off x="4321999" y="1384848"/>
            <a:ext cx="3628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badi" panose="020B0604020104020204" pitchFamily="34" charset="0"/>
              </a:rPr>
              <a:t>RAG</a:t>
            </a:r>
            <a:r>
              <a:rPr lang="ko-KR" altLang="en-US" sz="1600" dirty="0">
                <a:latin typeface="Abadi" panose="020B0604020104020204" pitchFamily="34" charset="0"/>
              </a:rPr>
              <a:t> </a:t>
            </a:r>
            <a:r>
              <a:rPr lang="en-US" altLang="ko-KR" sz="1600" dirty="0">
                <a:latin typeface="Abadi" panose="020B0604020104020204" pitchFamily="34" charset="0"/>
              </a:rPr>
              <a:t>:</a:t>
            </a:r>
            <a:r>
              <a:rPr lang="ko-KR" altLang="en-US" sz="1600" dirty="0">
                <a:latin typeface="Abadi" panose="020B0604020104020204" pitchFamily="34" charset="0"/>
              </a:rPr>
              <a:t> </a:t>
            </a:r>
            <a:r>
              <a:rPr lang="en-US" altLang="ko-KR" sz="1600" dirty="0" err="1">
                <a:latin typeface="Abadi" panose="020B0604020104020204" pitchFamily="34" charset="0"/>
              </a:rPr>
              <a:t>Retrival</a:t>
            </a:r>
            <a:r>
              <a:rPr lang="en-US" altLang="ko-KR" sz="1600" dirty="0">
                <a:latin typeface="Abadi" panose="020B0604020104020204" pitchFamily="34" charset="0"/>
              </a:rPr>
              <a:t> Augmented Generation</a:t>
            </a:r>
            <a:endParaRPr lang="ko-KR" altLang="en-US" sz="16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734A2A-8F70-3478-577E-A2F3058A5CBA}"/>
              </a:ext>
            </a:extLst>
          </p:cNvPr>
          <p:cNvSpPr/>
          <p:nvPr/>
        </p:nvSpPr>
        <p:spPr>
          <a:xfrm>
            <a:off x="184337" y="1723402"/>
            <a:ext cx="11945248" cy="251099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97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E16115-4D14-BFFB-B4E4-1115A05C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74" y="1138238"/>
            <a:ext cx="6295051" cy="387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CA00C-83FD-D687-8F4C-BD0E62C6E1C2}"/>
              </a:ext>
            </a:extLst>
          </p:cNvPr>
          <p:cNvSpPr txBox="1"/>
          <p:nvPr/>
        </p:nvSpPr>
        <p:spPr>
          <a:xfrm>
            <a:off x="362824" y="451902"/>
            <a:ext cx="10453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b="1" i="0" dirty="0">
                <a:effectLst/>
                <a:latin typeface="Source Sans Pro" panose="020F0502020204030204" pitchFamily="34" charset="0"/>
              </a:rPr>
              <a:t>테이블 구조 인식 </a:t>
            </a:r>
            <a:r>
              <a:rPr lang="en-US" altLang="ko-KR" sz="3200" b="1" i="0" dirty="0">
                <a:effectLst/>
                <a:latin typeface="Source Sans Pro" panose="020F0502020204030204" pitchFamily="34" charset="0"/>
              </a:rPr>
              <a:t>(TSR :Table structure recognition)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84F30-8CC7-E791-9DF6-2FE3577ADCF0}"/>
              </a:ext>
            </a:extLst>
          </p:cNvPr>
          <p:cNvSpPr txBox="1"/>
          <p:nvPr/>
        </p:nvSpPr>
        <p:spPr>
          <a:xfrm>
            <a:off x="362824" y="5301362"/>
            <a:ext cx="11402455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 Two-stage</a:t>
            </a:r>
            <a:r>
              <a:rPr lang="en-US" altLang="ko-KR" dirty="0"/>
              <a:t> : </a:t>
            </a:r>
            <a:r>
              <a:rPr lang="ko-KR" altLang="en-US" dirty="0"/>
              <a:t>최근에 </a:t>
            </a:r>
            <a:r>
              <a:rPr lang="en-US" altLang="ko-KR" b="1" dirty="0"/>
              <a:t>Splitting</a:t>
            </a:r>
            <a:r>
              <a:rPr lang="ko-KR" altLang="en-US" dirty="0"/>
              <a:t>과 </a:t>
            </a:r>
            <a:r>
              <a:rPr lang="en-US" altLang="ko-KR" b="1" dirty="0"/>
              <a:t>Merging</a:t>
            </a:r>
            <a:r>
              <a:rPr lang="ko-KR" altLang="en-US" b="1" dirty="0"/>
              <a:t> </a:t>
            </a:r>
            <a:r>
              <a:rPr lang="en-US" altLang="ko-KR" b="1" dirty="0"/>
              <a:t>Two-stage</a:t>
            </a:r>
            <a:r>
              <a:rPr lang="ko-KR" altLang="en-US" dirty="0"/>
              <a:t> 방법을 통해 성능 향상을 보임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Split stage </a:t>
            </a:r>
            <a:r>
              <a:rPr lang="en-US" altLang="ko-KR" dirty="0"/>
              <a:t>: </a:t>
            </a:r>
            <a:r>
              <a:rPr lang="ko-KR" altLang="en-US" dirty="0"/>
              <a:t>테이블 </a:t>
            </a:r>
            <a:r>
              <a:rPr lang="en-US" altLang="ko-KR" dirty="0"/>
              <a:t>gird structure</a:t>
            </a:r>
            <a:r>
              <a:rPr lang="ko-KR" altLang="en-US" dirty="0"/>
              <a:t> 예측 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Merge stage </a:t>
            </a:r>
            <a:r>
              <a:rPr lang="en-US" altLang="ko-KR" dirty="0"/>
              <a:t>: grid elements</a:t>
            </a:r>
            <a:r>
              <a:rPr lang="ko-KR" altLang="en-US" dirty="0"/>
              <a:t>를 </a:t>
            </a:r>
            <a:r>
              <a:rPr lang="en-US" altLang="ko-KR" dirty="0"/>
              <a:t>spanning cells</a:t>
            </a:r>
            <a:r>
              <a:rPr lang="ko-KR" altLang="en-US" dirty="0"/>
              <a:t>로 </a:t>
            </a:r>
            <a:r>
              <a:rPr lang="en-US" altLang="ko-KR" dirty="0"/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3605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CA00C-83FD-D687-8F4C-BD0E62C6E1C2}"/>
              </a:ext>
            </a:extLst>
          </p:cNvPr>
          <p:cNvSpPr txBox="1"/>
          <p:nvPr/>
        </p:nvSpPr>
        <p:spPr>
          <a:xfrm>
            <a:off x="362824" y="451902"/>
            <a:ext cx="10453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3200" b="1" dirty="0">
                <a:latin typeface="Source Sans Pro" panose="020F0502020204030204" pitchFamily="34" charset="0"/>
              </a:rPr>
              <a:t>문제점</a:t>
            </a:r>
            <a:endParaRPr lang="en-US" altLang="ko-KR" sz="3200" b="1" i="0" dirty="0">
              <a:effectLst/>
              <a:latin typeface="Source Sans Pro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84F30-8CC7-E791-9DF6-2FE3577ADCF0}"/>
              </a:ext>
            </a:extLst>
          </p:cNvPr>
          <p:cNvSpPr txBox="1"/>
          <p:nvPr/>
        </p:nvSpPr>
        <p:spPr>
          <a:xfrm>
            <a:off x="362824" y="5301362"/>
            <a:ext cx="1140245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테이블 인식 결과 </a:t>
            </a:r>
            <a:r>
              <a:rPr lang="en-US" altLang="ko-KR" b="1" dirty="0"/>
              <a:t>: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Merge</a:t>
            </a:r>
            <a:r>
              <a:rPr lang="ko-KR" altLang="en-US" dirty="0"/>
              <a:t>를 통해 </a:t>
            </a:r>
            <a:r>
              <a:rPr lang="en-US" altLang="ko-KR" dirty="0"/>
              <a:t>spanning cell</a:t>
            </a:r>
            <a:r>
              <a:rPr lang="ko-KR" altLang="en-US" dirty="0"/>
              <a:t>을 찾는 것이 아직 많이 부족해 보임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0375D-360D-4D74-0298-598932F8F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t="70937" r="9165" b="17414"/>
          <a:stretch/>
        </p:blipFill>
        <p:spPr>
          <a:xfrm>
            <a:off x="258321" y="1672639"/>
            <a:ext cx="5660572" cy="11408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044B6D-90FA-13A0-3FDA-FB8A4F0A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8" y="3493934"/>
            <a:ext cx="5328427" cy="1591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8115F-1201-5AE5-F8E8-C5B74AA2E531}"/>
              </a:ext>
            </a:extLst>
          </p:cNvPr>
          <p:cNvSpPr txBox="1"/>
          <p:nvPr/>
        </p:nvSpPr>
        <p:spPr>
          <a:xfrm>
            <a:off x="156755" y="12176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PDF-Table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31F6-3DFD-98BE-773A-DB31FF87C874}"/>
              </a:ext>
            </a:extLst>
          </p:cNvPr>
          <p:cNvSpPr txBox="1"/>
          <p:nvPr/>
        </p:nvSpPr>
        <p:spPr>
          <a:xfrm>
            <a:off x="156754" y="31246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테이블 인식</a:t>
            </a:r>
            <a:r>
              <a:rPr lang="en-US" altLang="ko-KR" b="1" dirty="0"/>
              <a:t> </a:t>
            </a:r>
            <a:r>
              <a:rPr lang="ko-KR" altLang="en-US" b="1" dirty="0"/>
              <a:t>결과</a:t>
            </a:r>
            <a:r>
              <a:rPr lang="en-US" altLang="ko-KR" b="1" dirty="0"/>
              <a:t>(</a:t>
            </a:r>
            <a:r>
              <a:rPr lang="en-US" altLang="ko-KR" dirty="0">
                <a:latin typeface="Abadi" panose="020B0604020104020204" pitchFamily="34" charset="0"/>
              </a:rPr>
              <a:t>Unstructured_</a:t>
            </a:r>
            <a:r>
              <a:rPr lang="ko-KR" altLang="en-US" dirty="0" err="1">
                <a:latin typeface="Abadi" panose="020B0604020104020204" pitchFamily="34" charset="0"/>
              </a:rPr>
              <a:t>partition_pdf</a:t>
            </a:r>
            <a:r>
              <a:rPr lang="en-US" altLang="ko-KR" dirty="0">
                <a:latin typeface="Abadi" panose="020B0604020104020204" pitchFamily="34" charset="0"/>
              </a:rPr>
              <a:t>)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FB76DD-543F-75AD-2DC5-A6C4F4EDF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248" y="1389404"/>
            <a:ext cx="5552521" cy="15897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5B31BD-56D0-9E38-BDD3-8DB1337A0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749" y="3592171"/>
            <a:ext cx="5951521" cy="14933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D4B19-A8A7-E4BA-F171-4C46795B112C}"/>
              </a:ext>
            </a:extLst>
          </p:cNvPr>
          <p:cNvSpPr txBox="1"/>
          <p:nvPr/>
        </p:nvSpPr>
        <p:spPr>
          <a:xfrm>
            <a:off x="5991497" y="3136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테이블 인식</a:t>
            </a:r>
            <a:r>
              <a:rPr lang="en-US" altLang="ko-KR" b="1" dirty="0"/>
              <a:t> </a:t>
            </a:r>
            <a:r>
              <a:rPr lang="ko-KR" altLang="en-US" b="1" dirty="0"/>
              <a:t>결과</a:t>
            </a:r>
            <a:r>
              <a:rPr lang="en-US" altLang="ko-KR" dirty="0"/>
              <a:t>(Table-transformer)</a:t>
            </a:r>
            <a:endParaRPr lang="ko-KR" alt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3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5CA00C-83FD-D687-8F4C-BD0E62C6E1C2}"/>
              </a:ext>
            </a:extLst>
          </p:cNvPr>
          <p:cNvSpPr txBox="1"/>
          <p:nvPr/>
        </p:nvSpPr>
        <p:spPr>
          <a:xfrm>
            <a:off x="362824" y="451902"/>
            <a:ext cx="104532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200" b="1" dirty="0">
                <a:latin typeface="Source Sans Pro" panose="020F0502020204030204" pitchFamily="34" charset="0"/>
              </a:rPr>
              <a:t>Proposed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6662C-BD84-BE62-824B-E435DC2208E7}"/>
              </a:ext>
            </a:extLst>
          </p:cNvPr>
          <p:cNvSpPr txBox="1"/>
          <p:nvPr/>
        </p:nvSpPr>
        <p:spPr>
          <a:xfrm>
            <a:off x="504119" y="11595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dirty="0">
                <a:solidFill>
                  <a:srgbClr val="1D1C1D"/>
                </a:solidFill>
                <a:effectLst/>
                <a:latin typeface="Abadi" panose="020B0604020104020204" pitchFamily="34" charset="0"/>
              </a:rPr>
              <a:t>인공지능 기반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Abadi" panose="020B0604020104020204" pitchFamily="34" charset="0"/>
              </a:rPr>
              <a:t>(LLM)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Abadi" panose="020B0604020104020204" pitchFamily="34" charset="0"/>
              </a:rPr>
              <a:t>의 테이블 데이터 오인식 교정방법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FF56921-1259-E9AA-9DE1-D4BFC3C5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0" y="2876446"/>
            <a:ext cx="1611672" cy="633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23DCCD-1AAA-E76C-5CB1-E9DE004746FD}"/>
              </a:ext>
            </a:extLst>
          </p:cNvPr>
          <p:cNvSpPr txBox="1"/>
          <p:nvPr/>
        </p:nvSpPr>
        <p:spPr>
          <a:xfrm>
            <a:off x="351137" y="3556216"/>
            <a:ext cx="159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Table image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432B82-8D41-BCE1-66D1-B87E71157ED5}"/>
              </a:ext>
            </a:extLst>
          </p:cNvPr>
          <p:cNvSpPr/>
          <p:nvPr/>
        </p:nvSpPr>
        <p:spPr>
          <a:xfrm>
            <a:off x="2442613" y="2142400"/>
            <a:ext cx="1593669" cy="1001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Table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Structure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Recognition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CC9753A-A3DE-5125-C562-CF655A529772}"/>
              </a:ext>
            </a:extLst>
          </p:cNvPr>
          <p:cNvSpPr/>
          <p:nvPr/>
        </p:nvSpPr>
        <p:spPr>
          <a:xfrm>
            <a:off x="1957984" y="3021878"/>
            <a:ext cx="278674" cy="26996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06A0F32-5DF6-6B63-1058-3CDAE2982113}"/>
              </a:ext>
            </a:extLst>
          </p:cNvPr>
          <p:cNvSpPr/>
          <p:nvPr/>
        </p:nvSpPr>
        <p:spPr>
          <a:xfrm>
            <a:off x="4274192" y="2468838"/>
            <a:ext cx="272146" cy="26996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71045E-1689-96E6-5FB4-DE739B812EC3}"/>
              </a:ext>
            </a:extLst>
          </p:cNvPr>
          <p:cNvSpPr txBox="1"/>
          <p:nvPr/>
        </p:nvSpPr>
        <p:spPr>
          <a:xfrm>
            <a:off x="4543937" y="2419155"/>
            <a:ext cx="90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Abadi" panose="020B0604020104020204" pitchFamily="34" charset="0"/>
              </a:rPr>
              <a:t>HTML</a:t>
            </a:r>
            <a:endParaRPr lang="ko-KR" altLang="en-US" dirty="0">
              <a:solidFill>
                <a:schemeClr val="accent2"/>
              </a:solidFill>
              <a:latin typeface="Abadi" panose="020B0604020104020204" pitchFamily="34" charset="0"/>
            </a:endParaRPr>
          </a:p>
        </p:txBody>
      </p:sp>
      <p:pic>
        <p:nvPicPr>
          <p:cNvPr id="24" name="Picture 6" descr="Top Five AI Resources for Large Language Models">
            <a:extLst>
              <a:ext uri="{FF2B5EF4-FFF2-40B4-BE49-F238E27FC236}">
                <a16:creationId xmlns:a16="http://schemas.microsoft.com/office/drawing/2014/main" id="{BE7E6508-75E1-BD1A-40BD-B7E391B6E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481" l="4688" r="95417">
                        <a14:foregroundMark x1="10625" y1="82407" x2="6979" y2="58889"/>
                        <a14:foregroundMark x1="6979" y1="58889" x2="8750" y2="20370"/>
                        <a14:foregroundMark x1="29896" y1="77037" x2="18438" y2="72778"/>
                        <a14:foregroundMark x1="18438" y1="72778" x2="11042" y2="55000"/>
                        <a14:foregroundMark x1="11042" y1="55000" x2="17500" y2="38519"/>
                        <a14:foregroundMark x1="17500" y1="38519" x2="32708" y2="42593"/>
                        <a14:foregroundMark x1="32708" y1="42593" x2="34583" y2="64815"/>
                        <a14:foregroundMark x1="34583" y1="64815" x2="31458" y2="74815"/>
                        <a14:foregroundMark x1="31458" y1="74815" x2="30208" y2="76852"/>
                        <a14:foregroundMark x1="17083" y1="63889" x2="23542" y2="49444"/>
                        <a14:foregroundMark x1="23542" y1="49444" x2="30625" y2="50556"/>
                        <a14:foregroundMark x1="30625" y1="50556" x2="31354" y2="64630"/>
                        <a14:foregroundMark x1="31354" y1="64630" x2="28229" y2="64444"/>
                        <a14:foregroundMark x1="53229" y1="70926" x2="54688" y2="61667"/>
                        <a14:foregroundMark x1="54688" y1="61667" x2="48958" y2="63704"/>
                        <a14:foregroundMark x1="48958" y1="63704" x2="51250" y2="52778"/>
                        <a14:foregroundMark x1="51250" y1="52778" x2="46563" y2="57407"/>
                        <a14:foregroundMark x1="46563" y1="57407" x2="50104" y2="48889"/>
                        <a14:foregroundMark x1="50104" y1="48889" x2="43854" y2="47222"/>
                        <a14:foregroundMark x1="43854" y1="47222" x2="44896" y2="45741"/>
                        <a14:foregroundMark x1="57396" y1="61111" x2="55208" y2="53148"/>
                        <a14:foregroundMark x1="59062" y1="60556" x2="56042" y2="45926"/>
                        <a14:foregroundMark x1="55208" y1="51111" x2="49896" y2="49630"/>
                        <a14:foregroundMark x1="53750" y1="43704" x2="48229" y2="48333"/>
                        <a14:foregroundMark x1="51875" y1="42778" x2="49375" y2="45556"/>
                        <a14:foregroundMark x1="50625" y1="40926" x2="46771" y2="40185"/>
                        <a14:foregroundMark x1="44583" y1="47963" x2="44583" y2="57778"/>
                        <a14:foregroundMark x1="43125" y1="47222" x2="41146" y2="53704"/>
                        <a14:foregroundMark x1="41354" y1="56111" x2="49896" y2="63889"/>
                        <a14:foregroundMark x1="46042" y1="62778" x2="38958" y2="56481"/>
                        <a14:foregroundMark x1="42188" y1="61111" x2="48542" y2="69444"/>
                        <a14:foregroundMark x1="48542" y1="69444" x2="52083" y2="58148"/>
                        <a14:foregroundMark x1="52083" y1="58148" x2="52083" y2="55185"/>
                        <a14:foregroundMark x1="47500" y1="67963" x2="41771" y2="61481"/>
                        <a14:foregroundMark x1="41771" y1="61481" x2="41875" y2="60926"/>
                        <a14:foregroundMark x1="42188" y1="62037" x2="46771" y2="69074"/>
                        <a14:foregroundMark x1="46771" y1="69074" x2="47604" y2="69074"/>
                        <a14:foregroundMark x1="92188" y1="22963" x2="91146" y2="76481"/>
                        <a14:foregroundMark x1="22917" y1="48889" x2="28125" y2="43889"/>
                        <a14:foregroundMark x1="28125" y1="43889" x2="30521" y2="49630"/>
                        <a14:foregroundMark x1="95104" y1="59259" x2="95417" y2="71481"/>
                        <a14:foregroundMark x1="95417" y1="71481" x2="95313" y2="71481"/>
                        <a14:foregroundMark x1="95000" y1="57407" x2="94688" y2="20556"/>
                        <a14:foregroundMark x1="94688" y1="20556" x2="93125" y2="16852"/>
                        <a14:foregroundMark x1="52812" y1="24630" x2="55521" y2="27778"/>
                        <a14:foregroundMark x1="50729" y1="26481" x2="51979" y2="25556"/>
                        <a14:foregroundMark x1="66042" y1="26111" x2="69271" y2="25370"/>
                        <a14:foregroundMark x1="31771" y1="28889" x2="31354" y2="25556"/>
                        <a14:foregroundMark x1="26875" y1="26852" x2="26979" y2="21852"/>
                        <a14:foregroundMark x1="10625" y1="11481" x2="6250" y2="17222"/>
                        <a14:foregroundMark x1="6250" y1="17222" x2="5242" y2="67386"/>
                        <a14:foregroundMark x1="5930" y1="78850" x2="6042" y2="80370"/>
                        <a14:foregroundMark x1="5417" y1="44074" x2="5729" y2="20926"/>
                        <a14:foregroundMark x1="5521" y1="37407" x2="4843" y2="67397"/>
                        <a14:foregroundMark x1="5992" y1="78848" x2="6771" y2="84259"/>
                        <a14:foregroundMark x1="6771" y1="84259" x2="13125" y2="90185"/>
                        <a14:foregroundMark x1="13125" y1="90185" x2="18542" y2="91111"/>
                        <a14:foregroundMark x1="18542" y1="91111" x2="19063" y2="90741"/>
                        <a14:foregroundMark x1="18542" y1="89815" x2="33646" y2="90370"/>
                        <a14:foregroundMark x1="33646" y1="90370" x2="40313" y2="90000"/>
                        <a14:foregroundMark x1="40313" y1="90000" x2="65000" y2="91481"/>
                        <a14:foregroundMark x1="65000" y1="91481" x2="87396" y2="90370"/>
                        <a14:foregroundMark x1="87396" y1="90370" x2="93646" y2="83148"/>
                        <a14:foregroundMark x1="93646" y1="83148" x2="95104" y2="71296"/>
                        <a14:foregroundMark x1="95104" y1="71296" x2="95000" y2="68889"/>
                        <a14:foregroundMark x1="5104" y1="67593" x2="5000" y2="65185"/>
                        <a14:foregroundMark x1="5000" y1="67407" x2="5104" y2="64815"/>
                        <a14:foregroundMark x1="4688" y1="68519" x2="5000" y2="64259"/>
                        <a14:foregroundMark x1="89167" y1="11296" x2="10938" y2="11667"/>
                        <a14:backgroundMark x1="4504" y1="70115" x2="4583" y2="78889"/>
                        <a14:backgroundMark x1="4479" y1="67407" x2="4486" y2="6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70" y="2718936"/>
            <a:ext cx="1914797" cy="107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74135C-49F1-7004-0276-AD29DF8161B1}"/>
              </a:ext>
            </a:extLst>
          </p:cNvPr>
          <p:cNvSpPr txBox="1"/>
          <p:nvPr/>
        </p:nvSpPr>
        <p:spPr>
          <a:xfrm>
            <a:off x="5840187" y="2795806"/>
            <a:ext cx="209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badi" panose="020B0604020104020204" pitchFamily="34" charset="0"/>
              </a:rPr>
              <a:t>Instruction</a:t>
            </a:r>
          </a:p>
          <a:p>
            <a:pPr algn="ctr"/>
            <a:r>
              <a:rPr lang="en-US" altLang="ko-KR" dirty="0">
                <a:latin typeface="Abadi" panose="020B0604020104020204" pitchFamily="34" charset="0"/>
              </a:rPr>
              <a:t>TSR result : </a:t>
            </a:r>
            <a:r>
              <a:rPr lang="en-US" altLang="ko-KR" dirty="0">
                <a:solidFill>
                  <a:schemeClr val="accent2"/>
                </a:solidFill>
                <a:latin typeface="Abadi" panose="020B0604020104020204" pitchFamily="34" charset="0"/>
              </a:rPr>
              <a:t>HTML</a:t>
            </a:r>
          </a:p>
          <a:p>
            <a:pPr algn="ctr"/>
            <a:r>
              <a:rPr lang="en-US" altLang="ko-KR" dirty="0">
                <a:latin typeface="Abadi" panose="020B0604020104020204" pitchFamily="34" charset="0"/>
              </a:rPr>
              <a:t>T-OCR result: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TEXT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5F829-BDF6-8164-4DEE-5004D5D3C780}"/>
              </a:ext>
            </a:extLst>
          </p:cNvPr>
          <p:cNvSpPr txBox="1"/>
          <p:nvPr/>
        </p:nvSpPr>
        <p:spPr>
          <a:xfrm>
            <a:off x="10313201" y="2786831"/>
            <a:ext cx="1514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badi" panose="020B0604020104020204" pitchFamily="34" charset="0"/>
              </a:rPr>
              <a:t>Corrected table data</a:t>
            </a:r>
            <a:br>
              <a:rPr lang="en-US" altLang="ko-KR" dirty="0">
                <a:latin typeface="Abadi" panose="020B0604020104020204" pitchFamily="34" charset="0"/>
              </a:rPr>
            </a:br>
            <a:r>
              <a:rPr lang="en-US" altLang="ko-KR" dirty="0">
                <a:latin typeface="Abadi" panose="020B0604020104020204" pitchFamily="34" charset="0"/>
              </a:rPr>
              <a:t>(HTML) </a:t>
            </a:r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EA46B34-7A7E-2951-BA2D-8B12342319DD}"/>
              </a:ext>
            </a:extLst>
          </p:cNvPr>
          <p:cNvSpPr/>
          <p:nvPr/>
        </p:nvSpPr>
        <p:spPr>
          <a:xfrm>
            <a:off x="7999132" y="3113514"/>
            <a:ext cx="278674" cy="26996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E4BBD3A-51AD-ABBE-9331-944B108F0EDC}"/>
              </a:ext>
            </a:extLst>
          </p:cNvPr>
          <p:cNvSpPr/>
          <p:nvPr/>
        </p:nvSpPr>
        <p:spPr>
          <a:xfrm>
            <a:off x="10120580" y="3113514"/>
            <a:ext cx="278674" cy="26996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31BF28-E645-0863-C599-AE3801693E0C}"/>
              </a:ext>
            </a:extLst>
          </p:cNvPr>
          <p:cNvSpPr/>
          <p:nvPr/>
        </p:nvSpPr>
        <p:spPr>
          <a:xfrm>
            <a:off x="2449869" y="3248765"/>
            <a:ext cx="1593669" cy="10014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TEXT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OCR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09E0811-A739-85B9-4870-D1F08E8584F7}"/>
              </a:ext>
            </a:extLst>
          </p:cNvPr>
          <p:cNvSpPr/>
          <p:nvPr/>
        </p:nvSpPr>
        <p:spPr>
          <a:xfrm>
            <a:off x="4263434" y="3548570"/>
            <a:ext cx="278674" cy="26996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4C8E04-16FE-E938-1018-F97452493118}"/>
              </a:ext>
            </a:extLst>
          </p:cNvPr>
          <p:cNvSpPr txBox="1"/>
          <p:nvPr/>
        </p:nvSpPr>
        <p:spPr>
          <a:xfrm>
            <a:off x="4548249" y="3485902"/>
            <a:ext cx="90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TEXT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483E81E-49DC-54FF-B4CC-EE7953EB4C86}"/>
              </a:ext>
            </a:extLst>
          </p:cNvPr>
          <p:cNvSpPr/>
          <p:nvPr/>
        </p:nvSpPr>
        <p:spPr>
          <a:xfrm>
            <a:off x="2321492" y="1965960"/>
            <a:ext cx="1858125" cy="2473235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D782378-491D-AA4C-199E-D413B5DDD72B}"/>
              </a:ext>
            </a:extLst>
          </p:cNvPr>
          <p:cNvSpPr/>
          <p:nvPr/>
        </p:nvSpPr>
        <p:spPr>
          <a:xfrm>
            <a:off x="5780871" y="2159908"/>
            <a:ext cx="6046433" cy="198537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E01BEB-6D50-2437-FE7E-B1848296CF09}"/>
              </a:ext>
            </a:extLst>
          </p:cNvPr>
          <p:cNvSpPr txBox="1"/>
          <p:nvPr/>
        </p:nvSpPr>
        <p:spPr>
          <a:xfrm>
            <a:off x="6958692" y="2168393"/>
            <a:ext cx="369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Instruction tuning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1076E55-07BF-4E27-2E17-3CF726946C29}"/>
              </a:ext>
            </a:extLst>
          </p:cNvPr>
          <p:cNvSpPr/>
          <p:nvPr/>
        </p:nvSpPr>
        <p:spPr>
          <a:xfrm>
            <a:off x="5320578" y="3024278"/>
            <a:ext cx="278674" cy="26996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DCAFEA-6BFB-E642-A056-702DCD39E1B2}"/>
              </a:ext>
            </a:extLst>
          </p:cNvPr>
          <p:cNvSpPr txBox="1"/>
          <p:nvPr/>
        </p:nvSpPr>
        <p:spPr>
          <a:xfrm>
            <a:off x="362824" y="5301362"/>
            <a:ext cx="1140245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Instruction tuning</a:t>
            </a:r>
            <a:r>
              <a:rPr lang="ko-KR" altLang="en-US" dirty="0"/>
              <a:t>을 이용하여 </a:t>
            </a:r>
            <a:r>
              <a:rPr lang="en-US" altLang="ko-KR" dirty="0"/>
              <a:t>Table data</a:t>
            </a:r>
            <a:r>
              <a:rPr lang="ko-KR" altLang="en-US" dirty="0"/>
              <a:t>를 복원하도록 학습</a:t>
            </a:r>
            <a:endParaRPr lang="en-US" altLang="ko-KR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Table structure</a:t>
            </a:r>
            <a:r>
              <a:rPr lang="ko-KR" altLang="en-US" dirty="0"/>
              <a:t>결과와 </a:t>
            </a:r>
            <a:r>
              <a:rPr lang="en-US" altLang="ko-KR" dirty="0"/>
              <a:t>TEXT OCR</a:t>
            </a:r>
            <a:r>
              <a:rPr lang="ko-KR" altLang="en-US" dirty="0"/>
              <a:t>의 결과를 입력 받아 원본의 </a:t>
            </a:r>
            <a:r>
              <a:rPr lang="en-US" altLang="ko-KR" dirty="0"/>
              <a:t>Table data</a:t>
            </a:r>
            <a:r>
              <a:rPr lang="ko-KR" altLang="en-US" dirty="0"/>
              <a:t>로 복원함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211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1318</Words>
  <Application>Microsoft Office PowerPoint</Application>
  <PresentationFormat>와이드스크린</PresentationFormat>
  <Paragraphs>172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Apple SD Gothic Neo</vt:lpstr>
      <vt:lpstr>Arial Unicode MS</vt:lpstr>
      <vt:lpstr>Noto Sans KR</vt:lpstr>
      <vt:lpstr>Söhne</vt:lpstr>
      <vt:lpstr>system-ui</vt:lpstr>
      <vt:lpstr>맑은 고딕</vt:lpstr>
      <vt:lpstr>Abadi</vt:lpstr>
      <vt:lpstr>Arial</vt:lpstr>
      <vt:lpstr>Consolas</vt:lpstr>
      <vt:lpstr>Source Sans Pro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Edit Distance</vt:lpstr>
      <vt:lpstr>Edit Distance</vt:lpstr>
      <vt:lpstr>Table Corruption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신정완</dc:creator>
  <cp:lastModifiedBy>신정완</cp:lastModifiedBy>
  <cp:revision>3</cp:revision>
  <dcterms:created xsi:type="dcterms:W3CDTF">2024-01-21T06:32:00Z</dcterms:created>
  <dcterms:modified xsi:type="dcterms:W3CDTF">2024-01-21T15:24:37Z</dcterms:modified>
</cp:coreProperties>
</file>